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1"/>
  </p:notesMasterIdLst>
  <p:handoutMasterIdLst>
    <p:handoutMasterId r:id="rId12"/>
  </p:handoutMasterIdLst>
  <p:sldIdLst>
    <p:sldId id="256" r:id="rId6"/>
    <p:sldId id="257" r:id="rId7"/>
    <p:sldId id="258" r:id="rId8"/>
    <p:sldId id="259" r:id="rId9"/>
    <p:sldId id="260" r:id="rId10"/>
  </p:sldIdLst>
  <p:sldSz cx="6858000" cy="9906000" type="A4"/>
  <p:notesSz cx="68580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ring, Annabelle" initials="MA" lastIdx="4" clrIdx="0">
    <p:extLst>
      <p:ext uri="{19B8F6BF-5375-455C-9EA6-DF929625EA0E}">
        <p15:presenceInfo xmlns:p15="http://schemas.microsoft.com/office/powerpoint/2012/main" userId="S::mohringa@merck.com::c116824f-6abc-443d-a6eb-4bf837e9d5b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3"/>
  </p:normalViewPr>
  <p:slideViewPr>
    <p:cSldViewPr>
      <p:cViewPr varScale="1">
        <p:scale>
          <a:sx n="50" d="100"/>
          <a:sy n="50" d="100"/>
        </p:scale>
        <p:origin x="2100"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68AC90E-5E47-4170-BDBD-2811B927881E}"/>
              </a:ext>
            </a:extLst>
          </p:cNvPr>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0E8F3316-ACF0-4BD0-96BE-588F95131CA2}"/>
              </a:ext>
            </a:extLst>
          </p:cNvPr>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56E82A2F-90EF-403A-B0C6-1123373E7CA9}" type="datetimeFigureOut">
              <a:rPr lang="en-GB" smtClean="0"/>
              <a:t>09/07/2024</a:t>
            </a:fld>
            <a:endParaRPr lang="en-GB"/>
          </a:p>
        </p:txBody>
      </p:sp>
      <p:sp>
        <p:nvSpPr>
          <p:cNvPr id="4" name="Footer Placeholder 3">
            <a:extLst>
              <a:ext uri="{FF2B5EF4-FFF2-40B4-BE49-F238E27FC236}">
                <a16:creationId xmlns:a16="http://schemas.microsoft.com/office/drawing/2014/main" id="{94966BA9-4F85-4DAE-AE9D-0C5291009009}"/>
              </a:ext>
            </a:extLst>
          </p:cNvPr>
          <p:cNvSpPr>
            <a:spLocks noGrp="1"/>
          </p:cNvSpPr>
          <p:nvPr>
            <p:ph type="ftr" sz="quarter" idx="2"/>
          </p:nvPr>
        </p:nvSpPr>
        <p:spPr>
          <a:xfrm>
            <a:off x="0" y="9409113"/>
            <a:ext cx="29718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3B88EEF-1FC4-449F-BF42-85DE97C91A99}"/>
              </a:ext>
            </a:extLst>
          </p:cNvPr>
          <p:cNvSpPr>
            <a:spLocks noGrp="1"/>
          </p:cNvSpPr>
          <p:nvPr>
            <p:ph type="sldNum" sz="quarter" idx="3"/>
          </p:nvPr>
        </p:nvSpPr>
        <p:spPr>
          <a:xfrm>
            <a:off x="3884613" y="9409113"/>
            <a:ext cx="2971800" cy="496887"/>
          </a:xfrm>
          <a:prstGeom prst="rect">
            <a:avLst/>
          </a:prstGeom>
        </p:spPr>
        <p:txBody>
          <a:bodyPr vert="horz" lIns="91440" tIns="45720" rIns="91440" bIns="45720" rtlCol="0" anchor="b"/>
          <a:lstStyle>
            <a:lvl1pPr algn="r">
              <a:defRPr sz="1200"/>
            </a:lvl1pPr>
          </a:lstStyle>
          <a:p>
            <a:fld id="{043D66B1-CD0F-4FA6-86B2-4050E3B0DB0A}" type="slidenum">
              <a:rPr lang="en-GB" smtClean="0"/>
              <a:t>‹#›</a:t>
            </a:fld>
            <a:endParaRPr lang="en-GB"/>
          </a:p>
        </p:txBody>
      </p:sp>
    </p:spTree>
    <p:extLst>
      <p:ext uri="{BB962C8B-B14F-4D97-AF65-F5344CB8AC3E}">
        <p14:creationId xmlns:p14="http://schemas.microsoft.com/office/powerpoint/2010/main" val="2934239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AB22C58A-DE4D-41C9-B9F7-35257A083E35}" type="datetimeFigureOut">
              <a:rPr lang="en-GB" smtClean="0"/>
              <a:t>09/07/2024</a:t>
            </a:fld>
            <a:endParaRPr lang="en-GB"/>
          </a:p>
        </p:txBody>
      </p:sp>
      <p:sp>
        <p:nvSpPr>
          <p:cNvPr id="4" name="Slide Image Placeholder 3"/>
          <p:cNvSpPr>
            <a:spLocks noGrp="1" noRot="1" noChangeAspect="1"/>
          </p:cNvSpPr>
          <p:nvPr>
            <p:ph type="sldImg" idx="2"/>
          </p:nvPr>
        </p:nvSpPr>
        <p:spPr>
          <a:xfrm>
            <a:off x="2271713" y="1238250"/>
            <a:ext cx="2314575" cy="3343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67263"/>
            <a:ext cx="5486400" cy="39004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09113"/>
            <a:ext cx="2971800"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09113"/>
            <a:ext cx="2971800" cy="496887"/>
          </a:xfrm>
          <a:prstGeom prst="rect">
            <a:avLst/>
          </a:prstGeom>
        </p:spPr>
        <p:txBody>
          <a:bodyPr vert="horz" lIns="91440" tIns="45720" rIns="91440" bIns="45720" rtlCol="0" anchor="b"/>
          <a:lstStyle>
            <a:lvl1pPr algn="r">
              <a:defRPr sz="1200"/>
            </a:lvl1pPr>
          </a:lstStyle>
          <a:p>
            <a:fld id="{456FD17B-E9CF-4289-A02D-7ADAB6EA751B}" type="slidenum">
              <a:rPr lang="en-GB" smtClean="0"/>
              <a:t>‹#›</a:t>
            </a:fld>
            <a:endParaRPr lang="en-GB"/>
          </a:p>
        </p:txBody>
      </p:sp>
    </p:spTree>
    <p:extLst>
      <p:ext uri="{BB962C8B-B14F-4D97-AF65-F5344CB8AC3E}">
        <p14:creationId xmlns:p14="http://schemas.microsoft.com/office/powerpoint/2010/main" val="654672226"/>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56FD17B-E9CF-4289-A02D-7ADAB6EA751B}" type="slidenum">
              <a:rPr lang="en-GB" smtClean="0"/>
              <a:t>1</a:t>
            </a:fld>
            <a:endParaRPr lang="en-GB"/>
          </a:p>
        </p:txBody>
      </p:sp>
    </p:spTree>
    <p:extLst>
      <p:ext uri="{BB962C8B-B14F-4D97-AF65-F5344CB8AC3E}">
        <p14:creationId xmlns:p14="http://schemas.microsoft.com/office/powerpoint/2010/main" val="1098974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56FD17B-E9CF-4289-A02D-7ADAB6EA751B}" type="slidenum">
              <a:rPr lang="en-GB" smtClean="0"/>
              <a:t>2</a:t>
            </a:fld>
            <a:endParaRPr lang="en-GB"/>
          </a:p>
        </p:txBody>
      </p:sp>
    </p:spTree>
    <p:extLst>
      <p:ext uri="{BB962C8B-B14F-4D97-AF65-F5344CB8AC3E}">
        <p14:creationId xmlns:p14="http://schemas.microsoft.com/office/powerpoint/2010/main" val="1533734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56FD17B-E9CF-4289-A02D-7ADAB6EA751B}" type="slidenum">
              <a:rPr lang="en-GB" smtClean="0"/>
              <a:t>3</a:t>
            </a:fld>
            <a:endParaRPr lang="en-GB"/>
          </a:p>
        </p:txBody>
      </p:sp>
    </p:spTree>
    <p:extLst>
      <p:ext uri="{BB962C8B-B14F-4D97-AF65-F5344CB8AC3E}">
        <p14:creationId xmlns:p14="http://schemas.microsoft.com/office/powerpoint/2010/main" val="919039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56FD17B-E9CF-4289-A02D-7ADAB6EA751B}" type="slidenum">
              <a:rPr lang="en-GB" smtClean="0"/>
              <a:t>4</a:t>
            </a:fld>
            <a:endParaRPr lang="en-GB"/>
          </a:p>
        </p:txBody>
      </p:sp>
    </p:spTree>
    <p:extLst>
      <p:ext uri="{BB962C8B-B14F-4D97-AF65-F5344CB8AC3E}">
        <p14:creationId xmlns:p14="http://schemas.microsoft.com/office/powerpoint/2010/main" val="2663564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56FD17B-E9CF-4289-A02D-7ADAB6EA751B}" type="slidenum">
              <a:rPr lang="en-GB" smtClean="0"/>
              <a:t>5</a:t>
            </a:fld>
            <a:endParaRPr lang="en-GB"/>
          </a:p>
        </p:txBody>
      </p:sp>
    </p:spTree>
    <p:extLst>
      <p:ext uri="{BB962C8B-B14F-4D97-AF65-F5344CB8AC3E}">
        <p14:creationId xmlns:p14="http://schemas.microsoft.com/office/powerpoint/2010/main" val="2228866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14350" y="3070860"/>
            <a:ext cx="5829300" cy="208025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028700" y="5547360"/>
            <a:ext cx="4800600" cy="2476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01867B"/>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01867B"/>
                </a:solidFill>
                <a:latin typeface="Arial"/>
                <a:cs typeface="Arial"/>
              </a:defRPr>
            </a:lvl1pPr>
          </a:lstStyle>
          <a:p>
            <a:endParaRPr/>
          </a:p>
        </p:txBody>
      </p:sp>
      <p:sp>
        <p:nvSpPr>
          <p:cNvPr id="3" name="Holder 3"/>
          <p:cNvSpPr>
            <a:spLocks noGrp="1"/>
          </p:cNvSpPr>
          <p:nvPr>
            <p:ph sz="half" idx="2"/>
          </p:nvPr>
        </p:nvSpPr>
        <p:spPr>
          <a:xfrm>
            <a:off x="342900" y="2278380"/>
            <a:ext cx="2983230" cy="653796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531870" y="2278380"/>
            <a:ext cx="2983230" cy="653796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01867B"/>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23988" y="1805146"/>
            <a:ext cx="5810022" cy="626744"/>
          </a:xfrm>
          <a:prstGeom prst="rect">
            <a:avLst/>
          </a:prstGeom>
        </p:spPr>
        <p:txBody>
          <a:bodyPr wrap="square" lIns="0" tIns="0" rIns="0" bIns="0">
            <a:spAutoFit/>
          </a:bodyPr>
          <a:lstStyle>
            <a:lvl1pPr>
              <a:defRPr sz="2200" b="1" i="0">
                <a:solidFill>
                  <a:srgbClr val="01867B"/>
                </a:solidFill>
                <a:latin typeface="Arial"/>
                <a:cs typeface="Arial"/>
              </a:defRPr>
            </a:lvl1pPr>
          </a:lstStyle>
          <a:p>
            <a:endParaRPr/>
          </a:p>
        </p:txBody>
      </p:sp>
      <p:sp>
        <p:nvSpPr>
          <p:cNvPr id="3" name="Holder 3"/>
          <p:cNvSpPr>
            <a:spLocks noGrp="1"/>
          </p:cNvSpPr>
          <p:nvPr>
            <p:ph type="body" idx="1"/>
          </p:nvPr>
        </p:nvSpPr>
        <p:spPr>
          <a:xfrm>
            <a:off x="342900" y="2278380"/>
            <a:ext cx="6172200" cy="653796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331720" y="9212580"/>
            <a:ext cx="2194560" cy="4953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42900" y="9212580"/>
            <a:ext cx="1577340" cy="4953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7/9/2024</a:t>
            </a:fld>
            <a:endParaRPr lang="en-US"/>
          </a:p>
        </p:txBody>
      </p:sp>
      <p:sp>
        <p:nvSpPr>
          <p:cNvPr id="6" name="Holder 6"/>
          <p:cNvSpPr>
            <a:spLocks noGrp="1"/>
          </p:cNvSpPr>
          <p:nvPr>
            <p:ph type="sldNum" sz="quarter" idx="7"/>
          </p:nvPr>
        </p:nvSpPr>
        <p:spPr>
          <a:xfrm>
            <a:off x="4937760" y="9212580"/>
            <a:ext cx="1577340" cy="4953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grpSp>
        <p:nvGrpSpPr>
          <p:cNvPr id="8" name="Group 7">
            <a:extLst>
              <a:ext uri="{FF2B5EF4-FFF2-40B4-BE49-F238E27FC236}">
                <a16:creationId xmlns:a16="http://schemas.microsoft.com/office/drawing/2014/main" id="{43D09D98-60C0-984D-8A1E-EF052212AFD9}"/>
              </a:ext>
            </a:extLst>
          </p:cNvPr>
          <p:cNvGrpSpPr/>
          <p:nvPr userDrawn="1"/>
        </p:nvGrpSpPr>
        <p:grpSpPr>
          <a:xfrm>
            <a:off x="0" y="9323412"/>
            <a:ext cx="6858000" cy="597577"/>
            <a:chOff x="0" y="9323412"/>
            <a:chExt cx="6858000" cy="597577"/>
          </a:xfrm>
        </p:grpSpPr>
        <p:pic>
          <p:nvPicPr>
            <p:cNvPr id="9" name="Picture 8">
              <a:extLst>
                <a:ext uri="{FF2B5EF4-FFF2-40B4-BE49-F238E27FC236}">
                  <a16:creationId xmlns:a16="http://schemas.microsoft.com/office/drawing/2014/main" id="{94928786-33D3-8146-B4A0-079BB2079DB0}"/>
                </a:ext>
              </a:extLst>
            </p:cNvPr>
            <p:cNvPicPr/>
            <p:nvPr userDrawn="1"/>
          </p:nvPicPr>
          <p:blipFill rotWithShape="1">
            <a:blip r:embed="rId7" cstate="print">
              <a:extLst>
                <a:ext uri="{28A0092B-C50C-407E-A947-70E740481C1C}">
                  <a14:useLocalDpi xmlns:a14="http://schemas.microsoft.com/office/drawing/2010/main" val="0"/>
                </a:ext>
              </a:extLst>
            </a:blip>
            <a:srcRect t="78245"/>
            <a:stretch/>
          </p:blipFill>
          <p:spPr>
            <a:xfrm>
              <a:off x="0" y="9791700"/>
              <a:ext cx="6858000" cy="129289"/>
            </a:xfrm>
            <a:prstGeom prst="rect">
              <a:avLst/>
            </a:prstGeom>
          </p:spPr>
        </p:pic>
        <p:pic>
          <p:nvPicPr>
            <p:cNvPr id="10" name="Picture 9">
              <a:extLst>
                <a:ext uri="{FF2B5EF4-FFF2-40B4-BE49-F238E27FC236}">
                  <a16:creationId xmlns:a16="http://schemas.microsoft.com/office/drawing/2014/main" id="{6F6FF0C8-FFA6-674B-80F7-B6DEAEF42E99}"/>
                </a:ext>
              </a:extLst>
            </p:cNvPr>
            <p:cNvPicPr/>
            <p:nvPr userDrawn="1"/>
          </p:nvPicPr>
          <p:blipFill rotWithShape="1">
            <a:blip r:embed="rId7" cstate="print">
              <a:extLst>
                <a:ext uri="{28A0092B-C50C-407E-A947-70E740481C1C}">
                  <a14:useLocalDpi xmlns:a14="http://schemas.microsoft.com/office/drawing/2010/main" val="0"/>
                </a:ext>
              </a:extLst>
            </a:blip>
            <a:srcRect t="1" r="84815" b="19066"/>
            <a:stretch/>
          </p:blipFill>
          <p:spPr>
            <a:xfrm>
              <a:off x="5791200" y="9323412"/>
              <a:ext cx="1041400" cy="480987"/>
            </a:xfrm>
            <a:prstGeom prst="rect">
              <a:avLst/>
            </a:prstGeom>
          </p:spPr>
        </p:pic>
      </p:grpSp>
      <p:sp>
        <p:nvSpPr>
          <p:cNvPr id="11" name="TextBox 10">
            <a:extLst>
              <a:ext uri="{FF2B5EF4-FFF2-40B4-BE49-F238E27FC236}">
                <a16:creationId xmlns:a16="http://schemas.microsoft.com/office/drawing/2014/main" id="{C905ABCF-A447-4950-C97E-488A128189D6}"/>
              </a:ext>
            </a:extLst>
          </p:cNvPr>
          <p:cNvSpPr txBox="1"/>
          <p:nvPr userDrawn="1">
            <p:extLst>
              <p:ext uri="{1162E1C5-73C7-4A58-AE30-91384D911F3F}">
                <p184:classification xmlns:p184="http://schemas.microsoft.com/office/powerpoint/2018/4/main" val="hdr"/>
              </p:ext>
            </p:extLst>
          </p:nvPr>
        </p:nvSpPr>
        <p:spPr>
          <a:xfrm>
            <a:off x="63500" y="63500"/>
            <a:ext cx="735013" cy="182880"/>
          </a:xfrm>
          <a:prstGeom prst="rect">
            <a:avLst/>
          </a:prstGeom>
        </p:spPr>
        <p:txBody>
          <a:bodyPr horzOverflow="overflow" lIns="0" tIns="0" rIns="0" bIns="0">
            <a:spAutoFit/>
          </a:bodyPr>
          <a:lstStyle/>
          <a:p>
            <a:pPr algn="l"/>
            <a:r>
              <a:rPr lang="en-GB" sz="1200">
                <a:solidFill>
                  <a:srgbClr val="00B294"/>
                </a:solidFill>
                <a:latin typeface="Calibri" panose="020F0502020204030204" pitchFamily="34" charset="0"/>
                <a:ea typeface="Calibri" panose="020F0502020204030204" pitchFamily="34" charset="0"/>
                <a:cs typeface="Calibri" panose="020F0502020204030204" pitchFamily="34" charset="0"/>
              </a:rPr>
              <a:t>Proprietary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sdahbursary@merck.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mailto:msdahbursary@merck.com"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mailto:msdahbursary@msd.com"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4388" y="2522382"/>
            <a:ext cx="5575300" cy="758825"/>
          </a:xfrm>
          <a:prstGeom prst="rect">
            <a:avLst/>
          </a:prstGeom>
        </p:spPr>
        <p:txBody>
          <a:bodyPr vert="horz" wrap="square" lIns="0" tIns="12065" rIns="0" bIns="0" rtlCol="0">
            <a:spAutoFit/>
          </a:bodyPr>
          <a:lstStyle/>
          <a:p>
            <a:pPr marL="12700" marR="5080">
              <a:lnSpc>
                <a:spcPct val="100299"/>
              </a:lnSpc>
              <a:spcBef>
                <a:spcPts val="95"/>
              </a:spcBef>
            </a:pPr>
            <a:r>
              <a:rPr sz="1200" b="1" dirty="0">
                <a:latin typeface="Arial"/>
                <a:cs typeface="Arial"/>
              </a:rPr>
              <a:t>The </a:t>
            </a:r>
            <a:r>
              <a:rPr sz="1200" b="1" spc="-5" dirty="0">
                <a:latin typeface="Arial"/>
                <a:cs typeface="Arial"/>
              </a:rPr>
              <a:t>MSD Animal Health Research Bursary </a:t>
            </a:r>
            <a:r>
              <a:rPr sz="1200" b="1" dirty="0">
                <a:latin typeface="Arial"/>
                <a:cs typeface="Arial"/>
              </a:rPr>
              <a:t>is </a:t>
            </a:r>
            <a:r>
              <a:rPr sz="1200" b="1" spc="-5" dirty="0">
                <a:latin typeface="Arial"/>
                <a:cs typeface="Arial"/>
              </a:rPr>
              <a:t>designed </a:t>
            </a:r>
            <a:r>
              <a:rPr sz="1200" b="1" dirty="0">
                <a:latin typeface="Arial"/>
                <a:cs typeface="Arial"/>
              </a:rPr>
              <a:t>to </a:t>
            </a:r>
            <a:r>
              <a:rPr sz="1200" b="1" spc="-5" dirty="0">
                <a:latin typeface="Arial"/>
                <a:cs typeface="Arial"/>
              </a:rPr>
              <a:t>support student </a:t>
            </a:r>
            <a:r>
              <a:rPr sz="1200" b="1" dirty="0">
                <a:latin typeface="Arial"/>
                <a:cs typeface="Arial"/>
              </a:rPr>
              <a:t>or  </a:t>
            </a:r>
            <a:r>
              <a:rPr sz="1200" b="1" spc="-5" dirty="0">
                <a:latin typeface="Arial"/>
                <a:cs typeface="Arial"/>
              </a:rPr>
              <a:t>qualified veterinary nurses </a:t>
            </a:r>
            <a:r>
              <a:rPr sz="1200" b="1" dirty="0">
                <a:latin typeface="Arial"/>
                <a:cs typeface="Arial"/>
              </a:rPr>
              <a:t>in </a:t>
            </a:r>
            <a:r>
              <a:rPr sz="1200" b="1" spc="-5" dirty="0">
                <a:latin typeface="Arial"/>
                <a:cs typeface="Arial"/>
              </a:rPr>
              <a:t>their </a:t>
            </a:r>
            <a:r>
              <a:rPr sz="1200" b="1" spc="-10" dirty="0">
                <a:latin typeface="Arial"/>
                <a:cs typeface="Arial"/>
              </a:rPr>
              <a:t>research </a:t>
            </a:r>
            <a:r>
              <a:rPr sz="1200" b="1" spc="-5" dirty="0">
                <a:latin typeface="Arial"/>
                <a:cs typeface="Arial"/>
              </a:rPr>
              <a:t>ventures. </a:t>
            </a:r>
            <a:r>
              <a:rPr sz="1200" b="1" spc="-45" dirty="0">
                <a:latin typeface="Arial"/>
                <a:cs typeface="Arial"/>
              </a:rPr>
              <a:t>To </a:t>
            </a:r>
            <a:r>
              <a:rPr sz="1200" b="1" spc="-5" dirty="0">
                <a:latin typeface="Arial"/>
                <a:cs typeface="Arial"/>
              </a:rPr>
              <a:t>apply </a:t>
            </a:r>
            <a:r>
              <a:rPr sz="1200" b="1" dirty="0">
                <a:latin typeface="Arial"/>
                <a:cs typeface="Arial"/>
              </a:rPr>
              <a:t>for a </a:t>
            </a:r>
            <a:r>
              <a:rPr sz="1200" b="1" spc="-20" dirty="0">
                <a:latin typeface="Arial"/>
                <a:cs typeface="Arial"/>
              </a:rPr>
              <a:t>bursary,  </a:t>
            </a:r>
            <a:r>
              <a:rPr sz="1200" b="1" spc="-5" dirty="0">
                <a:latin typeface="Arial"/>
                <a:cs typeface="Arial"/>
              </a:rPr>
              <a:t>please complete </a:t>
            </a:r>
            <a:r>
              <a:rPr sz="1200" b="1" dirty="0">
                <a:latin typeface="Arial"/>
                <a:cs typeface="Arial"/>
              </a:rPr>
              <a:t>the following </a:t>
            </a:r>
            <a:r>
              <a:rPr sz="1200" b="1" spc="-5" dirty="0">
                <a:latin typeface="Arial"/>
                <a:cs typeface="Arial"/>
              </a:rPr>
              <a:t>application form and email </a:t>
            </a:r>
            <a:r>
              <a:rPr sz="1200" b="1" dirty="0">
                <a:latin typeface="Arial"/>
                <a:cs typeface="Arial"/>
              </a:rPr>
              <a:t>it no </a:t>
            </a:r>
            <a:r>
              <a:rPr sz="1200" b="1" spc="-5" dirty="0">
                <a:latin typeface="Arial"/>
                <a:cs typeface="Arial"/>
              </a:rPr>
              <a:t>later than </a:t>
            </a:r>
            <a:r>
              <a:rPr lang="en-GB" sz="1200" b="1" spc="-5" dirty="0">
                <a:latin typeface="Arial"/>
                <a:cs typeface="Arial"/>
              </a:rPr>
              <a:t>1</a:t>
            </a:r>
            <a:r>
              <a:rPr lang="en-GB" sz="1200" b="1" spc="-5" baseline="30000" dirty="0">
                <a:latin typeface="Arial"/>
                <a:cs typeface="Arial"/>
              </a:rPr>
              <a:t>st</a:t>
            </a:r>
            <a:r>
              <a:rPr lang="en-GB" sz="1200" b="1" spc="-5" dirty="0">
                <a:latin typeface="Arial"/>
                <a:cs typeface="Arial"/>
              </a:rPr>
              <a:t> November 2024 </a:t>
            </a:r>
            <a:r>
              <a:rPr sz="1200" b="1" dirty="0">
                <a:latin typeface="Arial"/>
                <a:cs typeface="Arial"/>
              </a:rPr>
              <a:t>to</a:t>
            </a:r>
            <a:r>
              <a:rPr sz="1200" b="1" spc="20" dirty="0">
                <a:latin typeface="Arial"/>
                <a:cs typeface="Arial"/>
              </a:rPr>
              <a:t> </a:t>
            </a:r>
            <a:r>
              <a:rPr sz="1200" b="1" u="sng" spc="-5" dirty="0" err="1">
                <a:solidFill>
                  <a:srgbClr val="13867B"/>
                </a:solidFill>
                <a:uFill>
                  <a:solidFill>
                    <a:srgbClr val="13867B"/>
                  </a:solidFill>
                </a:uFill>
                <a:latin typeface="Arial"/>
                <a:cs typeface="Arial"/>
                <a:hlinkClick r:id="rId3"/>
              </a:rPr>
              <a:t>msdahbursary@m</a:t>
            </a:r>
            <a:r>
              <a:rPr lang="en-GB" sz="1200" b="1" u="sng" spc="-5" dirty="0" err="1">
                <a:solidFill>
                  <a:srgbClr val="13867B"/>
                </a:solidFill>
                <a:uFill>
                  <a:solidFill>
                    <a:srgbClr val="13867B"/>
                  </a:solidFill>
                </a:uFill>
                <a:latin typeface="Arial"/>
                <a:cs typeface="Arial"/>
                <a:hlinkClick r:id="rId3"/>
              </a:rPr>
              <a:t>sd</a:t>
            </a:r>
            <a:r>
              <a:rPr sz="1200" b="1" u="sng" spc="-5" dirty="0">
                <a:solidFill>
                  <a:srgbClr val="13867B"/>
                </a:solidFill>
                <a:uFill>
                  <a:solidFill>
                    <a:srgbClr val="13867B"/>
                  </a:solidFill>
                </a:uFill>
                <a:latin typeface="Arial"/>
                <a:cs typeface="Arial"/>
                <a:hlinkClick r:id="rId3"/>
              </a:rPr>
              <a:t>.com</a:t>
            </a:r>
            <a:r>
              <a:rPr sz="1200" b="1" spc="-5" dirty="0">
                <a:latin typeface="Arial"/>
                <a:cs typeface="Arial"/>
                <a:hlinkClick r:id="rId3"/>
              </a:rPr>
              <a:t>.</a:t>
            </a:r>
            <a:endParaRPr sz="1200" dirty="0">
              <a:latin typeface="Arial"/>
              <a:cs typeface="Arial"/>
            </a:endParaRPr>
          </a:p>
        </p:txBody>
      </p:sp>
      <p:sp>
        <p:nvSpPr>
          <p:cNvPr id="3" name="object 3"/>
          <p:cNvSpPr txBox="1"/>
          <p:nvPr/>
        </p:nvSpPr>
        <p:spPr>
          <a:xfrm>
            <a:off x="378009" y="3448762"/>
            <a:ext cx="47307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N</a:t>
            </a:r>
            <a:r>
              <a:rPr sz="1200" spc="-10" dirty="0">
                <a:latin typeface="Arial"/>
                <a:cs typeface="Arial"/>
              </a:rPr>
              <a:t>a</a:t>
            </a:r>
            <a:r>
              <a:rPr sz="1200" dirty="0">
                <a:latin typeface="Arial"/>
                <a:cs typeface="Arial"/>
              </a:rPr>
              <a:t>m</a:t>
            </a:r>
            <a:r>
              <a:rPr sz="1200" spc="-10" dirty="0">
                <a:latin typeface="Arial"/>
                <a:cs typeface="Arial"/>
              </a:rPr>
              <a:t>e</a:t>
            </a:r>
            <a:r>
              <a:rPr sz="1200" dirty="0">
                <a:latin typeface="Arial"/>
                <a:cs typeface="Arial"/>
              </a:rPr>
              <a:t>:</a:t>
            </a:r>
            <a:endParaRPr sz="1200">
              <a:latin typeface="Arial"/>
              <a:cs typeface="Arial"/>
            </a:endParaRPr>
          </a:p>
        </p:txBody>
      </p:sp>
      <p:sp>
        <p:nvSpPr>
          <p:cNvPr id="4" name="object 4"/>
          <p:cNvSpPr txBox="1"/>
          <p:nvPr/>
        </p:nvSpPr>
        <p:spPr>
          <a:xfrm>
            <a:off x="378009" y="3812893"/>
            <a:ext cx="1183640"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Contact</a:t>
            </a:r>
            <a:r>
              <a:rPr sz="1200" spc="-110" dirty="0">
                <a:latin typeface="Arial"/>
                <a:cs typeface="Arial"/>
              </a:rPr>
              <a:t> </a:t>
            </a:r>
            <a:r>
              <a:rPr sz="1200" spc="-5" dirty="0">
                <a:latin typeface="Arial"/>
                <a:cs typeface="Arial"/>
              </a:rPr>
              <a:t>Address:</a:t>
            </a:r>
            <a:endParaRPr sz="1200">
              <a:latin typeface="Arial"/>
              <a:cs typeface="Arial"/>
            </a:endParaRPr>
          </a:p>
        </p:txBody>
      </p:sp>
      <p:sp>
        <p:nvSpPr>
          <p:cNvPr id="5" name="object 5"/>
          <p:cNvSpPr txBox="1"/>
          <p:nvPr/>
        </p:nvSpPr>
        <p:spPr>
          <a:xfrm>
            <a:off x="378009" y="4181193"/>
            <a:ext cx="490410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Student veterinary nurse/qualified veterinary nurse (delete as</a:t>
            </a:r>
            <a:r>
              <a:rPr sz="1200" spc="45" dirty="0">
                <a:latin typeface="Arial"/>
                <a:cs typeface="Arial"/>
              </a:rPr>
              <a:t> </a:t>
            </a:r>
            <a:r>
              <a:rPr sz="1200" spc="-5" dirty="0">
                <a:latin typeface="Arial"/>
                <a:cs typeface="Arial"/>
              </a:rPr>
              <a:t>applicable)</a:t>
            </a:r>
            <a:endParaRPr sz="1200">
              <a:latin typeface="Arial"/>
              <a:cs typeface="Arial"/>
            </a:endParaRPr>
          </a:p>
        </p:txBody>
      </p:sp>
      <p:sp>
        <p:nvSpPr>
          <p:cNvPr id="6" name="object 6"/>
          <p:cNvSpPr txBox="1"/>
          <p:nvPr/>
        </p:nvSpPr>
        <p:spPr>
          <a:xfrm>
            <a:off x="378009" y="4545195"/>
            <a:ext cx="44767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E</a:t>
            </a:r>
            <a:r>
              <a:rPr sz="1200" dirty="0">
                <a:latin typeface="Arial"/>
                <a:cs typeface="Arial"/>
              </a:rPr>
              <a:t>m</a:t>
            </a:r>
            <a:r>
              <a:rPr sz="1200" spc="-10" dirty="0">
                <a:latin typeface="Arial"/>
                <a:cs typeface="Arial"/>
              </a:rPr>
              <a:t>a</a:t>
            </a:r>
            <a:r>
              <a:rPr sz="1200" spc="-5" dirty="0">
                <a:latin typeface="Arial"/>
                <a:cs typeface="Arial"/>
              </a:rPr>
              <a:t>il</a:t>
            </a:r>
            <a:r>
              <a:rPr sz="1200" dirty="0">
                <a:latin typeface="Arial"/>
                <a:cs typeface="Arial"/>
              </a:rPr>
              <a:t>:</a:t>
            </a:r>
            <a:endParaRPr sz="1200">
              <a:latin typeface="Arial"/>
              <a:cs typeface="Arial"/>
            </a:endParaRPr>
          </a:p>
        </p:txBody>
      </p:sp>
      <p:sp>
        <p:nvSpPr>
          <p:cNvPr id="7" name="object 7"/>
          <p:cNvSpPr txBox="1"/>
          <p:nvPr/>
        </p:nvSpPr>
        <p:spPr>
          <a:xfrm>
            <a:off x="378009" y="4913495"/>
            <a:ext cx="185737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Contact telephone</a:t>
            </a:r>
            <a:r>
              <a:rPr sz="1200" spc="-50" dirty="0">
                <a:latin typeface="Arial"/>
                <a:cs typeface="Arial"/>
              </a:rPr>
              <a:t> </a:t>
            </a:r>
            <a:r>
              <a:rPr sz="1200" spc="-5" dirty="0">
                <a:latin typeface="Arial"/>
                <a:cs typeface="Arial"/>
              </a:rPr>
              <a:t>number:</a:t>
            </a:r>
            <a:endParaRPr sz="1200">
              <a:latin typeface="Arial"/>
              <a:cs typeface="Arial"/>
            </a:endParaRPr>
          </a:p>
        </p:txBody>
      </p:sp>
      <p:sp>
        <p:nvSpPr>
          <p:cNvPr id="8" name="object 8"/>
          <p:cNvSpPr txBox="1"/>
          <p:nvPr/>
        </p:nvSpPr>
        <p:spPr>
          <a:xfrm>
            <a:off x="378009" y="5277562"/>
            <a:ext cx="4039870"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Where did you hear about the MSD AH Research</a:t>
            </a:r>
            <a:r>
              <a:rPr sz="1200" spc="-45" dirty="0">
                <a:latin typeface="Arial"/>
                <a:cs typeface="Arial"/>
              </a:rPr>
              <a:t> </a:t>
            </a:r>
            <a:r>
              <a:rPr sz="1200" spc="-5" dirty="0">
                <a:latin typeface="Arial"/>
                <a:cs typeface="Arial"/>
              </a:rPr>
              <a:t>Bursary?:</a:t>
            </a:r>
            <a:endParaRPr sz="1200">
              <a:latin typeface="Arial"/>
              <a:cs typeface="Arial"/>
            </a:endParaRPr>
          </a:p>
        </p:txBody>
      </p:sp>
      <p:sp>
        <p:nvSpPr>
          <p:cNvPr id="9" name="object 9"/>
          <p:cNvSpPr txBox="1"/>
          <p:nvPr/>
        </p:nvSpPr>
        <p:spPr>
          <a:xfrm>
            <a:off x="378009" y="6191962"/>
            <a:ext cx="86296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Project</a:t>
            </a:r>
            <a:r>
              <a:rPr sz="1200" spc="-75" dirty="0">
                <a:latin typeface="Arial"/>
                <a:cs typeface="Arial"/>
              </a:rPr>
              <a:t> </a:t>
            </a:r>
            <a:r>
              <a:rPr sz="1200" spc="-10" dirty="0">
                <a:latin typeface="Arial"/>
                <a:cs typeface="Arial"/>
              </a:rPr>
              <a:t>Title:</a:t>
            </a:r>
            <a:endParaRPr sz="1200">
              <a:latin typeface="Arial"/>
              <a:cs typeface="Arial"/>
            </a:endParaRPr>
          </a:p>
        </p:txBody>
      </p:sp>
      <p:sp>
        <p:nvSpPr>
          <p:cNvPr id="10" name="object 10"/>
          <p:cNvSpPr txBox="1"/>
          <p:nvPr/>
        </p:nvSpPr>
        <p:spPr>
          <a:xfrm>
            <a:off x="378009" y="6556093"/>
            <a:ext cx="1073150"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Project</a:t>
            </a:r>
            <a:r>
              <a:rPr sz="1200" spc="-50" dirty="0">
                <a:latin typeface="Arial"/>
                <a:cs typeface="Arial"/>
              </a:rPr>
              <a:t> </a:t>
            </a:r>
            <a:r>
              <a:rPr sz="1200" spc="-5" dirty="0">
                <a:latin typeface="Arial"/>
                <a:cs typeface="Arial"/>
              </a:rPr>
              <a:t>Outline</a:t>
            </a:r>
            <a:r>
              <a:rPr sz="1200" b="1" spc="-5" dirty="0">
                <a:latin typeface="Arial"/>
                <a:cs typeface="Arial"/>
              </a:rPr>
              <a:t>:</a:t>
            </a:r>
            <a:endParaRPr sz="1200">
              <a:latin typeface="Arial"/>
              <a:cs typeface="Arial"/>
            </a:endParaRPr>
          </a:p>
        </p:txBody>
      </p:sp>
      <p:sp>
        <p:nvSpPr>
          <p:cNvPr id="11" name="object 11"/>
          <p:cNvSpPr txBox="1"/>
          <p:nvPr/>
        </p:nvSpPr>
        <p:spPr>
          <a:xfrm>
            <a:off x="378009" y="7288395"/>
            <a:ext cx="2966720" cy="208279"/>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Project Supervisor/mentor </a:t>
            </a:r>
            <a:r>
              <a:rPr sz="1200" b="1" dirty="0">
                <a:latin typeface="Arial"/>
                <a:cs typeface="Arial"/>
              </a:rPr>
              <a:t>(if</a:t>
            </a:r>
            <a:r>
              <a:rPr sz="1200" b="1" spc="-25" dirty="0">
                <a:latin typeface="Arial"/>
                <a:cs typeface="Arial"/>
              </a:rPr>
              <a:t> </a:t>
            </a:r>
            <a:r>
              <a:rPr sz="1200" b="1" spc="-5" dirty="0">
                <a:latin typeface="Arial"/>
                <a:cs typeface="Arial"/>
              </a:rPr>
              <a:t>applicable)</a:t>
            </a:r>
            <a:endParaRPr sz="1200">
              <a:latin typeface="Arial"/>
              <a:cs typeface="Arial"/>
            </a:endParaRPr>
          </a:p>
        </p:txBody>
      </p:sp>
      <p:sp>
        <p:nvSpPr>
          <p:cNvPr id="12" name="object 12"/>
          <p:cNvSpPr txBox="1"/>
          <p:nvPr/>
        </p:nvSpPr>
        <p:spPr>
          <a:xfrm>
            <a:off x="378009" y="7656695"/>
            <a:ext cx="47307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N</a:t>
            </a:r>
            <a:r>
              <a:rPr sz="1200" spc="-10" dirty="0">
                <a:latin typeface="Arial"/>
                <a:cs typeface="Arial"/>
              </a:rPr>
              <a:t>a</a:t>
            </a:r>
            <a:r>
              <a:rPr sz="1200" dirty="0">
                <a:latin typeface="Arial"/>
                <a:cs typeface="Arial"/>
              </a:rPr>
              <a:t>m</a:t>
            </a:r>
            <a:r>
              <a:rPr sz="1200" spc="-5" dirty="0">
                <a:latin typeface="Arial"/>
                <a:cs typeface="Arial"/>
              </a:rPr>
              <a:t>e</a:t>
            </a:r>
            <a:r>
              <a:rPr sz="1200" dirty="0">
                <a:latin typeface="Arial"/>
                <a:cs typeface="Arial"/>
              </a:rPr>
              <a:t>:</a:t>
            </a:r>
            <a:endParaRPr sz="1200">
              <a:latin typeface="Arial"/>
              <a:cs typeface="Arial"/>
            </a:endParaRPr>
          </a:p>
        </p:txBody>
      </p:sp>
      <p:sp>
        <p:nvSpPr>
          <p:cNvPr id="13" name="object 13"/>
          <p:cNvSpPr txBox="1"/>
          <p:nvPr/>
        </p:nvSpPr>
        <p:spPr>
          <a:xfrm>
            <a:off x="378009" y="8020762"/>
            <a:ext cx="44767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E</a:t>
            </a:r>
            <a:r>
              <a:rPr sz="1200" dirty="0">
                <a:latin typeface="Arial"/>
                <a:cs typeface="Arial"/>
              </a:rPr>
              <a:t>m</a:t>
            </a:r>
            <a:r>
              <a:rPr sz="1200" spc="-10" dirty="0">
                <a:latin typeface="Arial"/>
                <a:cs typeface="Arial"/>
              </a:rPr>
              <a:t>a</a:t>
            </a:r>
            <a:r>
              <a:rPr sz="1200" spc="-5" dirty="0">
                <a:latin typeface="Arial"/>
                <a:cs typeface="Arial"/>
              </a:rPr>
              <a:t>il</a:t>
            </a:r>
            <a:r>
              <a:rPr sz="1200" dirty="0">
                <a:latin typeface="Arial"/>
                <a:cs typeface="Arial"/>
              </a:rPr>
              <a:t>:</a:t>
            </a:r>
            <a:endParaRPr sz="1200">
              <a:latin typeface="Arial"/>
              <a:cs typeface="Arial"/>
            </a:endParaRPr>
          </a:p>
        </p:txBody>
      </p:sp>
      <p:sp>
        <p:nvSpPr>
          <p:cNvPr id="14" name="object 14"/>
          <p:cNvSpPr txBox="1">
            <a:spLocks noGrp="1"/>
          </p:cNvSpPr>
          <p:nvPr>
            <p:ph type="title"/>
          </p:nvPr>
        </p:nvSpPr>
        <p:spPr>
          <a:xfrm>
            <a:off x="523988" y="1143000"/>
            <a:ext cx="5761990" cy="626745"/>
          </a:xfrm>
          <a:prstGeom prst="rect">
            <a:avLst/>
          </a:prstGeom>
        </p:spPr>
        <p:txBody>
          <a:bodyPr vert="horz" wrap="square" lIns="0" tIns="44450" rIns="0" bIns="0" rtlCol="0">
            <a:spAutoFit/>
          </a:bodyPr>
          <a:lstStyle/>
          <a:p>
            <a:pPr marL="18415">
              <a:lnSpc>
                <a:spcPct val="100000"/>
              </a:lnSpc>
              <a:spcBef>
                <a:spcPts val="350"/>
              </a:spcBef>
            </a:pPr>
            <a:r>
              <a:rPr lang="en-GB" spc="-5" dirty="0"/>
              <a:t>    </a:t>
            </a:r>
            <a:r>
              <a:rPr spc="-5" dirty="0"/>
              <a:t>MSD Animal Health Research Bursary</a:t>
            </a:r>
            <a:endParaRPr dirty="0"/>
          </a:p>
          <a:p>
            <a:pPr marL="12700">
              <a:lnSpc>
                <a:spcPct val="100000"/>
              </a:lnSpc>
              <a:spcBef>
                <a:spcPts val="160"/>
              </a:spcBef>
            </a:pPr>
            <a:r>
              <a:rPr sz="1400" spc="-10" dirty="0">
                <a:solidFill>
                  <a:srgbClr val="000000"/>
                </a:solidFill>
              </a:rPr>
              <a:t>Investing </a:t>
            </a:r>
            <a:r>
              <a:rPr sz="1400" spc="-5" dirty="0">
                <a:solidFill>
                  <a:srgbClr val="000000"/>
                </a:solidFill>
              </a:rPr>
              <a:t>in the future of the veterinary profession </a:t>
            </a:r>
            <a:r>
              <a:rPr sz="1400" spc="-10" dirty="0">
                <a:solidFill>
                  <a:srgbClr val="000000"/>
                </a:solidFill>
              </a:rPr>
              <a:t>through</a:t>
            </a:r>
            <a:r>
              <a:rPr sz="1400" spc="5" dirty="0">
                <a:solidFill>
                  <a:srgbClr val="000000"/>
                </a:solidFill>
              </a:rPr>
              <a:t> </a:t>
            </a:r>
            <a:r>
              <a:rPr sz="1400" spc="-5" dirty="0">
                <a:solidFill>
                  <a:srgbClr val="000000"/>
                </a:solidFill>
              </a:rPr>
              <a:t>research</a:t>
            </a:r>
            <a:endParaRPr sz="1400" dirty="0"/>
          </a:p>
        </p:txBody>
      </p:sp>
      <p:sp>
        <p:nvSpPr>
          <p:cNvPr id="15" name="object 15"/>
          <p:cNvSpPr/>
          <p:nvPr/>
        </p:nvSpPr>
        <p:spPr>
          <a:xfrm>
            <a:off x="0" y="1950424"/>
            <a:ext cx="6858000" cy="261620"/>
          </a:xfrm>
          <a:custGeom>
            <a:avLst/>
            <a:gdLst/>
            <a:ahLst/>
            <a:cxnLst/>
            <a:rect l="l" t="t" r="r" b="b"/>
            <a:pathLst>
              <a:path w="6858000" h="261619">
                <a:moveTo>
                  <a:pt x="0" y="261258"/>
                </a:moveTo>
                <a:lnTo>
                  <a:pt x="6858000" y="261258"/>
                </a:lnTo>
                <a:lnTo>
                  <a:pt x="6858000" y="0"/>
                </a:lnTo>
                <a:lnTo>
                  <a:pt x="0" y="0"/>
                </a:lnTo>
                <a:lnTo>
                  <a:pt x="0" y="261258"/>
                </a:lnTo>
                <a:close/>
              </a:path>
            </a:pathLst>
          </a:custGeom>
          <a:solidFill>
            <a:srgbClr val="01867B"/>
          </a:solidFill>
        </p:spPr>
        <p:txBody>
          <a:bodyPr wrap="square" lIns="0" tIns="0" rIns="0" bIns="0" rtlCol="0"/>
          <a:lstStyle/>
          <a:p>
            <a:endParaRPr/>
          </a:p>
        </p:txBody>
      </p:sp>
      <p:sp>
        <p:nvSpPr>
          <p:cNvPr id="16" name="object 16"/>
          <p:cNvSpPr txBox="1"/>
          <p:nvPr/>
        </p:nvSpPr>
        <p:spPr>
          <a:xfrm>
            <a:off x="1154365" y="1957419"/>
            <a:ext cx="4547235" cy="238760"/>
          </a:xfrm>
          <a:prstGeom prst="rect">
            <a:avLst/>
          </a:prstGeom>
        </p:spPr>
        <p:txBody>
          <a:bodyPr vert="horz" wrap="square" lIns="0" tIns="12700" rIns="0" bIns="0" rtlCol="0">
            <a:spAutoFit/>
          </a:bodyPr>
          <a:lstStyle/>
          <a:p>
            <a:pPr marL="12700">
              <a:lnSpc>
                <a:spcPct val="100000"/>
              </a:lnSpc>
              <a:spcBef>
                <a:spcPts val="100"/>
              </a:spcBef>
            </a:pPr>
            <a:r>
              <a:rPr sz="1400" b="1" spc="-10" dirty="0">
                <a:solidFill>
                  <a:srgbClr val="FFFFFF"/>
                </a:solidFill>
                <a:latin typeface="Arial"/>
                <a:cs typeface="Arial"/>
              </a:rPr>
              <a:t>Student </a:t>
            </a:r>
            <a:r>
              <a:rPr sz="1400" b="1" dirty="0">
                <a:solidFill>
                  <a:srgbClr val="FFFFFF"/>
                </a:solidFill>
                <a:latin typeface="Arial"/>
                <a:cs typeface="Arial"/>
              </a:rPr>
              <a:t>/ </a:t>
            </a:r>
            <a:r>
              <a:rPr sz="1400" b="1" spc="-5" dirty="0">
                <a:solidFill>
                  <a:srgbClr val="FFFFFF"/>
                </a:solidFill>
                <a:latin typeface="Arial"/>
                <a:cs typeface="Arial"/>
              </a:rPr>
              <a:t>Qualified </a:t>
            </a:r>
            <a:r>
              <a:rPr sz="1400" b="1" spc="-15" dirty="0">
                <a:solidFill>
                  <a:srgbClr val="FFFFFF"/>
                </a:solidFill>
                <a:latin typeface="Arial"/>
                <a:cs typeface="Arial"/>
              </a:rPr>
              <a:t>Veterinary </a:t>
            </a:r>
            <a:r>
              <a:rPr sz="1400" b="1" spc="-5" dirty="0">
                <a:solidFill>
                  <a:srgbClr val="FFFFFF"/>
                </a:solidFill>
                <a:latin typeface="Arial"/>
                <a:cs typeface="Arial"/>
              </a:rPr>
              <a:t>Nurse </a:t>
            </a:r>
            <a:r>
              <a:rPr sz="1400" b="1" spc="-10" dirty="0">
                <a:solidFill>
                  <a:srgbClr val="FFFFFF"/>
                </a:solidFill>
                <a:latin typeface="Arial"/>
                <a:cs typeface="Arial"/>
              </a:rPr>
              <a:t>Application</a:t>
            </a:r>
            <a:r>
              <a:rPr sz="1400" b="1" spc="-45" dirty="0">
                <a:solidFill>
                  <a:srgbClr val="FFFFFF"/>
                </a:solidFill>
                <a:latin typeface="Arial"/>
                <a:cs typeface="Arial"/>
              </a:rPr>
              <a:t> </a:t>
            </a:r>
            <a:r>
              <a:rPr sz="1400" b="1" spc="-5" dirty="0">
                <a:solidFill>
                  <a:srgbClr val="FFFFFF"/>
                </a:solidFill>
                <a:latin typeface="Arial"/>
                <a:cs typeface="Arial"/>
              </a:rPr>
              <a:t>Form</a:t>
            </a:r>
            <a:endParaRPr sz="1400">
              <a:latin typeface="Arial"/>
              <a:cs typeface="Arial"/>
            </a:endParaRPr>
          </a:p>
        </p:txBody>
      </p:sp>
      <p:sp>
        <p:nvSpPr>
          <p:cNvPr id="17" name="object 17"/>
          <p:cNvSpPr txBox="1"/>
          <p:nvPr/>
        </p:nvSpPr>
        <p:spPr>
          <a:xfrm>
            <a:off x="1035197" y="3433164"/>
            <a:ext cx="5519420" cy="259715"/>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100" spc="-5" dirty="0">
                <a:latin typeface="Arial"/>
                <a:cs typeface="Arial"/>
              </a:rPr>
              <a:t>Insert</a:t>
            </a:r>
            <a:r>
              <a:rPr sz="1100" spc="-20" dirty="0">
                <a:latin typeface="Arial"/>
                <a:cs typeface="Arial"/>
              </a:rPr>
              <a:t> </a:t>
            </a:r>
            <a:r>
              <a:rPr sz="1100" spc="-5" dirty="0">
                <a:latin typeface="Arial"/>
                <a:cs typeface="Arial"/>
              </a:rPr>
              <a:t>text</a:t>
            </a:r>
            <a:endParaRPr sz="1100">
              <a:latin typeface="Arial"/>
              <a:cs typeface="Arial"/>
            </a:endParaRPr>
          </a:p>
        </p:txBody>
      </p:sp>
      <p:sp>
        <p:nvSpPr>
          <p:cNvPr id="18" name="object 18"/>
          <p:cNvSpPr txBox="1"/>
          <p:nvPr/>
        </p:nvSpPr>
        <p:spPr>
          <a:xfrm>
            <a:off x="1567543" y="3813288"/>
            <a:ext cx="4987290" cy="276225"/>
          </a:xfrm>
          <a:prstGeom prst="rect">
            <a:avLst/>
          </a:prstGeom>
          <a:ln w="12700">
            <a:solidFill>
              <a:srgbClr val="E7E6E6"/>
            </a:solidFill>
          </a:ln>
        </p:spPr>
        <p:txBody>
          <a:bodyPr vert="horz" wrap="square" lIns="0" tIns="49530" rIns="0" bIns="0" rtlCol="0">
            <a:spAutoFit/>
          </a:bodyPr>
          <a:lstStyle/>
          <a:p>
            <a:pPr marL="91440">
              <a:lnSpc>
                <a:spcPct val="100000"/>
              </a:lnSpc>
              <a:spcBef>
                <a:spcPts val="390"/>
              </a:spcBef>
            </a:pPr>
            <a:r>
              <a:rPr sz="1100" spc="-5" dirty="0">
                <a:latin typeface="Arial"/>
                <a:cs typeface="Arial"/>
              </a:rPr>
              <a:t>Insert</a:t>
            </a:r>
            <a:r>
              <a:rPr sz="1100" spc="-20" dirty="0">
                <a:latin typeface="Arial"/>
                <a:cs typeface="Arial"/>
              </a:rPr>
              <a:t> </a:t>
            </a:r>
            <a:r>
              <a:rPr sz="1100" spc="-5" dirty="0">
                <a:latin typeface="Arial"/>
                <a:cs typeface="Arial"/>
              </a:rPr>
              <a:t>text</a:t>
            </a:r>
            <a:endParaRPr sz="1100">
              <a:latin typeface="Arial"/>
              <a:cs typeface="Arial"/>
            </a:endParaRPr>
          </a:p>
        </p:txBody>
      </p:sp>
      <p:sp>
        <p:nvSpPr>
          <p:cNvPr id="19" name="object 19"/>
          <p:cNvSpPr txBox="1"/>
          <p:nvPr/>
        </p:nvSpPr>
        <p:spPr>
          <a:xfrm>
            <a:off x="999670" y="4488511"/>
            <a:ext cx="5564505" cy="264160"/>
          </a:xfrm>
          <a:prstGeom prst="rect">
            <a:avLst/>
          </a:prstGeom>
          <a:ln w="12700">
            <a:solidFill>
              <a:srgbClr val="E7E6E6"/>
            </a:solidFill>
          </a:ln>
        </p:spPr>
        <p:txBody>
          <a:bodyPr vert="horz" wrap="square" lIns="0" tIns="43815" rIns="0" bIns="0" rtlCol="0">
            <a:spAutoFit/>
          </a:bodyPr>
          <a:lstStyle/>
          <a:p>
            <a:pPr marL="91440">
              <a:lnSpc>
                <a:spcPct val="100000"/>
              </a:lnSpc>
              <a:spcBef>
                <a:spcPts val="345"/>
              </a:spcBef>
            </a:pPr>
            <a:r>
              <a:rPr sz="1100" spc="-5" dirty="0">
                <a:latin typeface="Arial"/>
                <a:cs typeface="Arial"/>
              </a:rPr>
              <a:t>Insert</a:t>
            </a:r>
            <a:r>
              <a:rPr sz="1100" spc="-20" dirty="0">
                <a:latin typeface="Arial"/>
                <a:cs typeface="Arial"/>
              </a:rPr>
              <a:t> </a:t>
            </a:r>
            <a:r>
              <a:rPr sz="1100" spc="-5" dirty="0">
                <a:latin typeface="Arial"/>
                <a:cs typeface="Arial"/>
              </a:rPr>
              <a:t>text</a:t>
            </a:r>
            <a:endParaRPr sz="1100">
              <a:latin typeface="Arial"/>
              <a:cs typeface="Arial"/>
            </a:endParaRPr>
          </a:p>
        </p:txBody>
      </p:sp>
      <p:sp>
        <p:nvSpPr>
          <p:cNvPr id="20" name="object 20"/>
          <p:cNvSpPr txBox="1"/>
          <p:nvPr/>
        </p:nvSpPr>
        <p:spPr>
          <a:xfrm>
            <a:off x="424542" y="5520150"/>
            <a:ext cx="6139815" cy="512445"/>
          </a:xfrm>
          <a:prstGeom prst="rect">
            <a:avLst/>
          </a:prstGeom>
          <a:ln w="12700">
            <a:solidFill>
              <a:srgbClr val="E7E6E6"/>
            </a:solidFill>
          </a:ln>
        </p:spPr>
        <p:txBody>
          <a:bodyPr vert="horz" wrap="square" lIns="0" tIns="0" rIns="0" bIns="0" rtlCol="0">
            <a:spAutoFit/>
          </a:bodyPr>
          <a:lstStyle/>
          <a:p>
            <a:pPr>
              <a:lnSpc>
                <a:spcPct val="100000"/>
              </a:lnSpc>
            </a:pPr>
            <a:endParaRPr sz="1150">
              <a:latin typeface="Times New Roman"/>
              <a:cs typeface="Times New Roman"/>
            </a:endParaRPr>
          </a:p>
          <a:p>
            <a:pPr marL="91440">
              <a:lnSpc>
                <a:spcPct val="100000"/>
              </a:lnSpc>
            </a:pPr>
            <a:r>
              <a:rPr sz="1100" spc="-5" dirty="0">
                <a:latin typeface="Arial"/>
                <a:cs typeface="Arial"/>
              </a:rPr>
              <a:t>Insert</a:t>
            </a:r>
            <a:r>
              <a:rPr sz="1100" spc="-20" dirty="0">
                <a:latin typeface="Arial"/>
                <a:cs typeface="Arial"/>
              </a:rPr>
              <a:t> </a:t>
            </a:r>
            <a:r>
              <a:rPr sz="1100" spc="-5" dirty="0">
                <a:latin typeface="Arial"/>
                <a:cs typeface="Arial"/>
              </a:rPr>
              <a:t>text</a:t>
            </a:r>
            <a:endParaRPr sz="1100">
              <a:latin typeface="Arial"/>
              <a:cs typeface="Arial"/>
            </a:endParaRPr>
          </a:p>
        </p:txBody>
      </p:sp>
      <p:sp>
        <p:nvSpPr>
          <p:cNvPr id="21" name="object 21"/>
          <p:cNvSpPr txBox="1"/>
          <p:nvPr/>
        </p:nvSpPr>
        <p:spPr>
          <a:xfrm>
            <a:off x="2334986" y="4888273"/>
            <a:ext cx="4229100" cy="283210"/>
          </a:xfrm>
          <a:prstGeom prst="rect">
            <a:avLst/>
          </a:prstGeom>
          <a:ln w="12700">
            <a:solidFill>
              <a:srgbClr val="E7E6E6"/>
            </a:solidFill>
          </a:ln>
        </p:spPr>
        <p:txBody>
          <a:bodyPr vert="horz" wrap="square" lIns="0" tIns="53340" rIns="0" bIns="0" rtlCol="0">
            <a:spAutoFit/>
          </a:bodyPr>
          <a:lstStyle/>
          <a:p>
            <a:pPr marL="90805">
              <a:lnSpc>
                <a:spcPct val="100000"/>
              </a:lnSpc>
              <a:spcBef>
                <a:spcPts val="420"/>
              </a:spcBef>
            </a:pPr>
            <a:r>
              <a:rPr sz="1100" spc="-5" dirty="0">
                <a:latin typeface="Arial"/>
                <a:cs typeface="Arial"/>
              </a:rPr>
              <a:t>Insert</a:t>
            </a:r>
            <a:r>
              <a:rPr sz="1100" spc="-20" dirty="0">
                <a:latin typeface="Arial"/>
                <a:cs typeface="Arial"/>
              </a:rPr>
              <a:t> </a:t>
            </a:r>
            <a:r>
              <a:rPr sz="1100" spc="-5" dirty="0">
                <a:latin typeface="Arial"/>
                <a:cs typeface="Arial"/>
              </a:rPr>
              <a:t>text</a:t>
            </a:r>
            <a:endParaRPr sz="1100">
              <a:latin typeface="Arial"/>
              <a:cs typeface="Arial"/>
            </a:endParaRPr>
          </a:p>
        </p:txBody>
      </p:sp>
      <p:sp>
        <p:nvSpPr>
          <p:cNvPr id="22" name="object 22"/>
          <p:cNvSpPr txBox="1"/>
          <p:nvPr/>
        </p:nvSpPr>
        <p:spPr>
          <a:xfrm>
            <a:off x="1347019" y="6180683"/>
            <a:ext cx="5217160" cy="259715"/>
          </a:xfrm>
          <a:prstGeom prst="rect">
            <a:avLst/>
          </a:prstGeom>
          <a:ln w="12700">
            <a:solidFill>
              <a:srgbClr val="E7E6E6"/>
            </a:solidFill>
          </a:ln>
        </p:spPr>
        <p:txBody>
          <a:bodyPr vert="horz" wrap="square" lIns="0" tIns="18415" rIns="0" bIns="0" rtlCol="0">
            <a:spAutoFit/>
          </a:bodyPr>
          <a:lstStyle/>
          <a:p>
            <a:pPr marL="91440">
              <a:lnSpc>
                <a:spcPct val="100000"/>
              </a:lnSpc>
              <a:spcBef>
                <a:spcPts val="145"/>
              </a:spcBef>
            </a:pPr>
            <a:r>
              <a:rPr sz="1400" b="1" spc="-5" dirty="0">
                <a:latin typeface="Arial"/>
                <a:cs typeface="Arial"/>
              </a:rPr>
              <a:t>Insert</a:t>
            </a:r>
            <a:r>
              <a:rPr sz="1400" b="1" spc="-10" dirty="0">
                <a:latin typeface="Arial"/>
                <a:cs typeface="Arial"/>
              </a:rPr>
              <a:t> </a:t>
            </a:r>
            <a:r>
              <a:rPr sz="1400" b="1" spc="-5" dirty="0">
                <a:latin typeface="Arial"/>
                <a:cs typeface="Arial"/>
              </a:rPr>
              <a:t>text</a:t>
            </a:r>
            <a:endParaRPr sz="1400">
              <a:latin typeface="Arial"/>
              <a:cs typeface="Arial"/>
            </a:endParaRPr>
          </a:p>
        </p:txBody>
      </p:sp>
      <p:sp>
        <p:nvSpPr>
          <p:cNvPr id="23" name="object 23"/>
          <p:cNvSpPr txBox="1"/>
          <p:nvPr/>
        </p:nvSpPr>
        <p:spPr>
          <a:xfrm>
            <a:off x="1567543" y="6538746"/>
            <a:ext cx="4987290" cy="767080"/>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100" spc="-5" dirty="0">
                <a:latin typeface="Arial"/>
                <a:cs typeface="Arial"/>
              </a:rPr>
              <a:t>Insert</a:t>
            </a:r>
            <a:r>
              <a:rPr sz="1100" spc="-20" dirty="0">
                <a:latin typeface="Arial"/>
                <a:cs typeface="Arial"/>
              </a:rPr>
              <a:t> </a:t>
            </a:r>
            <a:r>
              <a:rPr sz="1100" spc="-5" dirty="0">
                <a:latin typeface="Arial"/>
                <a:cs typeface="Arial"/>
              </a:rPr>
              <a:t>text</a:t>
            </a:r>
            <a:endParaRPr sz="1100">
              <a:latin typeface="Arial"/>
              <a:cs typeface="Arial"/>
            </a:endParaRPr>
          </a:p>
        </p:txBody>
      </p:sp>
      <p:sp>
        <p:nvSpPr>
          <p:cNvPr id="24" name="object 24"/>
          <p:cNvSpPr txBox="1"/>
          <p:nvPr/>
        </p:nvSpPr>
        <p:spPr>
          <a:xfrm>
            <a:off x="1045029" y="7648681"/>
            <a:ext cx="5519420" cy="259715"/>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100" spc="-5" dirty="0">
                <a:latin typeface="Arial"/>
                <a:cs typeface="Arial"/>
              </a:rPr>
              <a:t>Insert</a:t>
            </a:r>
            <a:r>
              <a:rPr sz="1100" spc="-20" dirty="0">
                <a:latin typeface="Arial"/>
                <a:cs typeface="Arial"/>
              </a:rPr>
              <a:t> </a:t>
            </a:r>
            <a:r>
              <a:rPr sz="1100" spc="-5" dirty="0">
                <a:latin typeface="Arial"/>
                <a:cs typeface="Arial"/>
              </a:rPr>
              <a:t>text</a:t>
            </a:r>
            <a:endParaRPr sz="1100">
              <a:latin typeface="Arial"/>
              <a:cs typeface="Arial"/>
            </a:endParaRPr>
          </a:p>
        </p:txBody>
      </p:sp>
      <p:sp>
        <p:nvSpPr>
          <p:cNvPr id="25" name="object 25"/>
          <p:cNvSpPr txBox="1"/>
          <p:nvPr/>
        </p:nvSpPr>
        <p:spPr>
          <a:xfrm>
            <a:off x="1045029" y="8028043"/>
            <a:ext cx="5519420" cy="259715"/>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100" spc="-5" dirty="0">
                <a:latin typeface="Arial"/>
                <a:cs typeface="Arial"/>
              </a:rPr>
              <a:t>Insert</a:t>
            </a:r>
            <a:r>
              <a:rPr sz="1100" spc="-20" dirty="0">
                <a:latin typeface="Arial"/>
                <a:cs typeface="Arial"/>
              </a:rPr>
              <a:t> </a:t>
            </a:r>
            <a:r>
              <a:rPr sz="1100" spc="-5" dirty="0">
                <a:latin typeface="Arial"/>
                <a:cs typeface="Arial"/>
              </a:rPr>
              <a:t>text</a:t>
            </a:r>
            <a:endParaRPr sz="1100">
              <a:latin typeface="Arial"/>
              <a:cs typeface="Arial"/>
            </a:endParaRPr>
          </a:p>
        </p:txBody>
      </p:sp>
      <p:sp>
        <p:nvSpPr>
          <p:cNvPr id="27" name="object 27"/>
          <p:cNvSpPr/>
          <p:nvPr/>
        </p:nvSpPr>
        <p:spPr>
          <a:xfrm>
            <a:off x="152401" y="9416716"/>
            <a:ext cx="651163" cy="336884"/>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37969" y="914400"/>
            <a:ext cx="2411730" cy="208279"/>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Aims and objectives </a:t>
            </a:r>
            <a:r>
              <a:rPr sz="1200" b="1" dirty="0">
                <a:latin typeface="Arial"/>
                <a:cs typeface="Arial"/>
              </a:rPr>
              <a:t>of</a:t>
            </a:r>
            <a:r>
              <a:rPr sz="1200" b="1" spc="-25" dirty="0">
                <a:latin typeface="Arial"/>
                <a:cs typeface="Arial"/>
              </a:rPr>
              <a:t> </a:t>
            </a:r>
            <a:r>
              <a:rPr sz="1200" b="1" spc="-10" dirty="0">
                <a:latin typeface="Arial"/>
                <a:cs typeface="Arial"/>
              </a:rPr>
              <a:t>research:</a:t>
            </a:r>
            <a:endParaRPr sz="1200">
              <a:latin typeface="Arial"/>
              <a:cs typeface="Arial"/>
            </a:endParaRPr>
          </a:p>
        </p:txBody>
      </p:sp>
      <p:sp>
        <p:nvSpPr>
          <p:cNvPr id="3" name="object 3"/>
          <p:cNvSpPr txBox="1"/>
          <p:nvPr/>
        </p:nvSpPr>
        <p:spPr>
          <a:xfrm>
            <a:off x="437969" y="3839633"/>
            <a:ext cx="1514475" cy="208279"/>
          </a:xfrm>
          <a:prstGeom prst="rect">
            <a:avLst/>
          </a:prstGeom>
        </p:spPr>
        <p:txBody>
          <a:bodyPr vert="horz" wrap="square" lIns="0" tIns="12700" rIns="0" bIns="0" rtlCol="0">
            <a:spAutoFit/>
          </a:bodyPr>
          <a:lstStyle/>
          <a:p>
            <a:pPr marL="12700">
              <a:lnSpc>
                <a:spcPct val="100000"/>
              </a:lnSpc>
              <a:spcBef>
                <a:spcPts val="100"/>
              </a:spcBef>
            </a:pPr>
            <a:r>
              <a:rPr sz="1200" b="1" spc="-10" dirty="0">
                <a:latin typeface="Arial"/>
                <a:cs typeface="Arial"/>
              </a:rPr>
              <a:t>Expected</a:t>
            </a:r>
            <a:r>
              <a:rPr sz="1200" b="1" spc="-35" dirty="0">
                <a:latin typeface="Arial"/>
                <a:cs typeface="Arial"/>
              </a:rPr>
              <a:t> </a:t>
            </a:r>
            <a:r>
              <a:rPr sz="1200" b="1" spc="-5" dirty="0">
                <a:latin typeface="Arial"/>
                <a:cs typeface="Arial"/>
              </a:rPr>
              <a:t>outcomes:</a:t>
            </a:r>
            <a:endParaRPr sz="1200">
              <a:latin typeface="Arial"/>
              <a:cs typeface="Arial"/>
            </a:endParaRPr>
          </a:p>
        </p:txBody>
      </p:sp>
      <p:sp>
        <p:nvSpPr>
          <p:cNvPr id="4" name="object 4"/>
          <p:cNvSpPr txBox="1"/>
          <p:nvPr/>
        </p:nvSpPr>
        <p:spPr>
          <a:xfrm>
            <a:off x="437969" y="6764931"/>
            <a:ext cx="3441065" cy="208279"/>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Project timeline and </a:t>
            </a:r>
            <a:r>
              <a:rPr sz="1200" b="1" spc="-10" dirty="0">
                <a:latin typeface="Arial"/>
                <a:cs typeface="Arial"/>
              </a:rPr>
              <a:t>expected </a:t>
            </a:r>
            <a:r>
              <a:rPr sz="1200" b="1" spc="-5" dirty="0">
                <a:latin typeface="Arial"/>
                <a:cs typeface="Arial"/>
              </a:rPr>
              <a:t>completion</a:t>
            </a:r>
            <a:r>
              <a:rPr sz="1200" b="1" spc="35" dirty="0">
                <a:latin typeface="Arial"/>
                <a:cs typeface="Arial"/>
              </a:rPr>
              <a:t> </a:t>
            </a:r>
            <a:r>
              <a:rPr sz="1200" b="1" spc="-5" dirty="0">
                <a:latin typeface="Arial"/>
                <a:cs typeface="Arial"/>
              </a:rPr>
              <a:t>date:</a:t>
            </a:r>
            <a:endParaRPr sz="1200">
              <a:latin typeface="Arial"/>
              <a:cs typeface="Arial"/>
            </a:endParaRPr>
          </a:p>
        </p:txBody>
      </p:sp>
      <p:sp>
        <p:nvSpPr>
          <p:cNvPr id="5" name="object 5"/>
          <p:cNvSpPr txBox="1"/>
          <p:nvPr/>
        </p:nvSpPr>
        <p:spPr>
          <a:xfrm>
            <a:off x="438296" y="1160059"/>
            <a:ext cx="6076950" cy="2572385"/>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6" name="object 6"/>
          <p:cNvSpPr txBox="1"/>
          <p:nvPr/>
        </p:nvSpPr>
        <p:spPr>
          <a:xfrm>
            <a:off x="438296" y="4096917"/>
            <a:ext cx="6076950" cy="2572385"/>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7" name="object 7"/>
          <p:cNvSpPr txBox="1"/>
          <p:nvPr/>
        </p:nvSpPr>
        <p:spPr>
          <a:xfrm>
            <a:off x="438296" y="7039140"/>
            <a:ext cx="6076950" cy="1395730"/>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9" name="object 27">
            <a:extLst>
              <a:ext uri="{FF2B5EF4-FFF2-40B4-BE49-F238E27FC236}">
                <a16:creationId xmlns:a16="http://schemas.microsoft.com/office/drawing/2014/main" id="{2DEFE739-B19C-A14C-95E8-34F64235AF4E}"/>
              </a:ext>
            </a:extLst>
          </p:cNvPr>
          <p:cNvSpPr/>
          <p:nvPr/>
        </p:nvSpPr>
        <p:spPr>
          <a:xfrm>
            <a:off x="152401" y="9416716"/>
            <a:ext cx="651163" cy="336884"/>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37969" y="914400"/>
            <a:ext cx="5788660" cy="572770"/>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Does </a:t>
            </a:r>
            <a:r>
              <a:rPr sz="1200" b="1" dirty="0">
                <a:latin typeface="Arial"/>
                <a:cs typeface="Arial"/>
              </a:rPr>
              <a:t>the </a:t>
            </a:r>
            <a:r>
              <a:rPr sz="1200" b="1" spc="-5" dirty="0">
                <a:latin typeface="Arial"/>
                <a:cs typeface="Arial"/>
              </a:rPr>
              <a:t>project use any veterinary medicines? </a:t>
            </a:r>
            <a:r>
              <a:rPr sz="1200" b="1" spc="-20" dirty="0">
                <a:latin typeface="Arial"/>
                <a:cs typeface="Arial"/>
              </a:rPr>
              <a:t>Yes/No </a:t>
            </a:r>
            <a:r>
              <a:rPr sz="1200" b="1" spc="-5" dirty="0">
                <a:latin typeface="Arial"/>
                <a:cs typeface="Arial"/>
              </a:rPr>
              <a:t>(delete as</a:t>
            </a:r>
            <a:r>
              <a:rPr sz="1200" b="1" spc="40" dirty="0">
                <a:latin typeface="Arial"/>
                <a:cs typeface="Arial"/>
              </a:rPr>
              <a:t> </a:t>
            </a:r>
            <a:r>
              <a:rPr sz="1200" b="1" spc="-5" dirty="0">
                <a:latin typeface="Arial"/>
                <a:cs typeface="Arial"/>
              </a:rPr>
              <a:t>appropriate)</a:t>
            </a:r>
            <a:endParaRPr sz="1200">
              <a:latin typeface="Arial"/>
              <a:cs typeface="Arial"/>
            </a:endParaRPr>
          </a:p>
          <a:p>
            <a:pPr>
              <a:lnSpc>
                <a:spcPct val="100000"/>
              </a:lnSpc>
              <a:spcBef>
                <a:spcPts val="45"/>
              </a:spcBef>
            </a:pPr>
            <a:endParaRPr sz="1200">
              <a:latin typeface="Times New Roman"/>
              <a:cs typeface="Times New Roman"/>
            </a:endParaRPr>
          </a:p>
          <a:p>
            <a:pPr marL="12700">
              <a:lnSpc>
                <a:spcPct val="100000"/>
              </a:lnSpc>
            </a:pPr>
            <a:r>
              <a:rPr sz="1200" b="1" i="1" dirty="0">
                <a:latin typeface="Arial"/>
                <a:cs typeface="Arial"/>
              </a:rPr>
              <a:t>If the </a:t>
            </a:r>
            <a:r>
              <a:rPr sz="1200" b="1" i="1" spc="-5" dirty="0">
                <a:latin typeface="Arial"/>
                <a:cs typeface="Arial"/>
              </a:rPr>
              <a:t>answer </a:t>
            </a:r>
            <a:r>
              <a:rPr sz="1200" b="1" i="1" dirty="0">
                <a:latin typeface="Arial"/>
                <a:cs typeface="Arial"/>
              </a:rPr>
              <a:t>to the </a:t>
            </a:r>
            <a:r>
              <a:rPr sz="1200" b="1" i="1" spc="-5" dirty="0">
                <a:latin typeface="Arial"/>
                <a:cs typeface="Arial"/>
              </a:rPr>
              <a:t>above question </a:t>
            </a:r>
            <a:r>
              <a:rPr sz="1200" b="1" i="1" dirty="0">
                <a:latin typeface="Arial"/>
                <a:cs typeface="Arial"/>
              </a:rPr>
              <a:t>is </a:t>
            </a:r>
            <a:r>
              <a:rPr sz="1200" b="1" i="1" spc="-5" dirty="0">
                <a:latin typeface="Arial"/>
                <a:cs typeface="Arial"/>
              </a:rPr>
              <a:t>"yes", then list all products used</a:t>
            </a:r>
            <a:r>
              <a:rPr sz="1200" b="1" i="1" spc="100" dirty="0">
                <a:latin typeface="Arial"/>
                <a:cs typeface="Arial"/>
              </a:rPr>
              <a:t> </a:t>
            </a:r>
            <a:r>
              <a:rPr sz="1200" b="1" i="1" spc="-10" dirty="0">
                <a:latin typeface="Arial"/>
                <a:cs typeface="Arial"/>
              </a:rPr>
              <a:t>below.</a:t>
            </a:r>
            <a:endParaRPr sz="1200">
              <a:latin typeface="Arial"/>
              <a:cs typeface="Arial"/>
            </a:endParaRPr>
          </a:p>
        </p:txBody>
      </p:sp>
      <p:sp>
        <p:nvSpPr>
          <p:cNvPr id="3" name="object 3"/>
          <p:cNvSpPr txBox="1"/>
          <p:nvPr/>
        </p:nvSpPr>
        <p:spPr>
          <a:xfrm>
            <a:off x="437969" y="2561231"/>
            <a:ext cx="5772785" cy="801370"/>
          </a:xfrm>
          <a:prstGeom prst="rect">
            <a:avLst/>
          </a:prstGeom>
        </p:spPr>
        <p:txBody>
          <a:bodyPr vert="horz" wrap="square" lIns="0" tIns="12065" rIns="0" bIns="0" rtlCol="0">
            <a:spAutoFit/>
          </a:bodyPr>
          <a:lstStyle/>
          <a:p>
            <a:pPr marL="12700" marR="5080">
              <a:lnSpc>
                <a:spcPct val="100299"/>
              </a:lnSpc>
              <a:spcBef>
                <a:spcPts val="95"/>
              </a:spcBef>
            </a:pPr>
            <a:r>
              <a:rPr sz="900" i="1" dirty="0">
                <a:latin typeface="Arial"/>
                <a:cs typeface="Arial"/>
              </a:rPr>
              <a:t>Use </a:t>
            </a:r>
            <a:r>
              <a:rPr sz="900" i="1" spc="-5" dirty="0">
                <a:latin typeface="Arial"/>
                <a:cs typeface="Arial"/>
              </a:rPr>
              <a:t>of any veterinary products must be within the licensed indication </a:t>
            </a:r>
            <a:r>
              <a:rPr sz="900" i="1" dirty="0">
                <a:latin typeface="Arial"/>
                <a:cs typeface="Arial"/>
              </a:rPr>
              <a:t>to </a:t>
            </a:r>
            <a:r>
              <a:rPr sz="900" i="1" spc="-5" dirty="0">
                <a:latin typeface="Arial"/>
                <a:cs typeface="Arial"/>
              </a:rPr>
              <a:t>be considered for </a:t>
            </a:r>
            <a:r>
              <a:rPr sz="900" i="1" dirty="0">
                <a:latin typeface="Arial"/>
                <a:cs typeface="Arial"/>
              </a:rPr>
              <a:t>a </a:t>
            </a:r>
            <a:r>
              <a:rPr sz="900" i="1" spc="-5" dirty="0">
                <a:latin typeface="Arial"/>
                <a:cs typeface="Arial"/>
              </a:rPr>
              <a:t>bursary. </a:t>
            </a:r>
            <a:r>
              <a:rPr sz="900" i="1" dirty="0">
                <a:latin typeface="Arial"/>
                <a:cs typeface="Arial"/>
              </a:rPr>
              <a:t>If </a:t>
            </a:r>
            <a:r>
              <a:rPr sz="900" i="1" spc="-5" dirty="0">
                <a:latin typeface="Arial"/>
                <a:cs typeface="Arial"/>
              </a:rPr>
              <a:t>you are not  sure </a:t>
            </a:r>
            <a:r>
              <a:rPr sz="900" i="1" dirty="0">
                <a:latin typeface="Arial"/>
                <a:cs typeface="Arial"/>
              </a:rPr>
              <a:t>if </a:t>
            </a:r>
            <a:r>
              <a:rPr sz="900" i="1" spc="-5" dirty="0">
                <a:latin typeface="Arial"/>
                <a:cs typeface="Arial"/>
              </a:rPr>
              <a:t>the intended use of </a:t>
            </a:r>
            <a:r>
              <a:rPr sz="900" i="1" dirty="0">
                <a:latin typeface="Arial"/>
                <a:cs typeface="Arial"/>
              </a:rPr>
              <a:t>a </a:t>
            </a:r>
            <a:r>
              <a:rPr sz="900" i="1" spc="-5" dirty="0">
                <a:latin typeface="Arial"/>
                <a:cs typeface="Arial"/>
              </a:rPr>
              <a:t>product </a:t>
            </a:r>
            <a:r>
              <a:rPr sz="900" i="1" dirty="0">
                <a:latin typeface="Arial"/>
                <a:cs typeface="Arial"/>
              </a:rPr>
              <a:t>is </a:t>
            </a:r>
            <a:r>
              <a:rPr sz="900" i="1" spc="-5" dirty="0">
                <a:latin typeface="Arial"/>
                <a:cs typeface="Arial"/>
              </a:rPr>
              <a:t>within the licensed indication or not, you are advised </a:t>
            </a:r>
            <a:r>
              <a:rPr sz="900" i="1" dirty="0">
                <a:latin typeface="Arial"/>
                <a:cs typeface="Arial"/>
              </a:rPr>
              <a:t>to </a:t>
            </a:r>
            <a:r>
              <a:rPr sz="900" i="1" spc="-5" dirty="0">
                <a:latin typeface="Arial"/>
                <a:cs typeface="Arial"/>
              </a:rPr>
              <a:t>seek guidance </a:t>
            </a:r>
            <a:r>
              <a:rPr sz="900" i="1" dirty="0">
                <a:latin typeface="Arial"/>
                <a:cs typeface="Arial"/>
              </a:rPr>
              <a:t>via  </a:t>
            </a:r>
            <a:r>
              <a:rPr sz="900" i="1" spc="-5" dirty="0">
                <a:latin typeface="Arial"/>
                <a:cs typeface="Arial"/>
              </a:rPr>
              <a:t>sending an email </a:t>
            </a:r>
            <a:r>
              <a:rPr sz="900" i="1" dirty="0">
                <a:latin typeface="Arial"/>
                <a:cs typeface="Arial"/>
              </a:rPr>
              <a:t>to </a:t>
            </a:r>
            <a:r>
              <a:rPr sz="900" i="1" spc="-5" dirty="0" err="1">
                <a:latin typeface="Arial"/>
                <a:cs typeface="Arial"/>
                <a:hlinkClick r:id="rId3"/>
              </a:rPr>
              <a:t>msdahbursary@m</a:t>
            </a:r>
            <a:r>
              <a:rPr lang="en-GB" sz="900" i="1" spc="-5" dirty="0" err="1">
                <a:latin typeface="Arial"/>
                <a:cs typeface="Arial"/>
                <a:hlinkClick r:id="rId3"/>
              </a:rPr>
              <a:t>sd</a:t>
            </a:r>
            <a:r>
              <a:rPr sz="900" i="1" spc="-5" dirty="0">
                <a:latin typeface="Arial"/>
                <a:cs typeface="Arial"/>
                <a:hlinkClick r:id="rId3"/>
              </a:rPr>
              <a:t>.com, </a:t>
            </a:r>
            <a:r>
              <a:rPr sz="900" i="1" spc="-5" dirty="0">
                <a:latin typeface="Arial"/>
                <a:cs typeface="Arial"/>
              </a:rPr>
              <a:t>prior </a:t>
            </a:r>
            <a:r>
              <a:rPr sz="900" i="1" dirty="0">
                <a:latin typeface="Arial"/>
                <a:cs typeface="Arial"/>
              </a:rPr>
              <a:t>to </a:t>
            </a:r>
            <a:r>
              <a:rPr sz="900" i="1" spc="-5" dirty="0">
                <a:latin typeface="Arial"/>
                <a:cs typeface="Arial"/>
              </a:rPr>
              <a:t>submitting </a:t>
            </a:r>
            <a:r>
              <a:rPr sz="900" i="1" dirty="0">
                <a:latin typeface="Arial"/>
                <a:cs typeface="Arial"/>
              </a:rPr>
              <a:t>a </a:t>
            </a:r>
            <a:r>
              <a:rPr sz="900" i="1" spc="-5" dirty="0">
                <a:latin typeface="Arial"/>
                <a:cs typeface="Arial"/>
              </a:rPr>
              <a:t>project</a:t>
            </a:r>
            <a:r>
              <a:rPr sz="900" i="1" spc="5" dirty="0">
                <a:latin typeface="Arial"/>
                <a:cs typeface="Arial"/>
              </a:rPr>
              <a:t> </a:t>
            </a:r>
            <a:r>
              <a:rPr sz="900" i="1" spc="-5" dirty="0">
                <a:latin typeface="Arial"/>
                <a:cs typeface="Arial"/>
              </a:rPr>
              <a:t>proposal.</a:t>
            </a:r>
            <a:endParaRPr sz="900" dirty="0">
              <a:latin typeface="Arial"/>
              <a:cs typeface="Arial"/>
            </a:endParaRPr>
          </a:p>
          <a:p>
            <a:pPr>
              <a:lnSpc>
                <a:spcPct val="100000"/>
              </a:lnSpc>
              <a:spcBef>
                <a:spcPts val="40"/>
              </a:spcBef>
            </a:pPr>
            <a:endParaRPr sz="1200" dirty="0">
              <a:latin typeface="Times New Roman"/>
              <a:cs typeface="Times New Roman"/>
            </a:endParaRPr>
          </a:p>
          <a:p>
            <a:pPr marL="12700">
              <a:lnSpc>
                <a:spcPct val="100000"/>
              </a:lnSpc>
            </a:pPr>
            <a:r>
              <a:rPr sz="1200" b="1" spc="-5" dirty="0">
                <a:latin typeface="Arial"/>
                <a:cs typeface="Arial"/>
              </a:rPr>
              <a:t>Budget</a:t>
            </a:r>
            <a:r>
              <a:rPr sz="1200" b="1" dirty="0">
                <a:latin typeface="Arial"/>
                <a:cs typeface="Arial"/>
              </a:rPr>
              <a:t> </a:t>
            </a:r>
            <a:r>
              <a:rPr sz="1200" b="1" spc="-5" dirty="0">
                <a:latin typeface="Arial"/>
                <a:cs typeface="Arial"/>
              </a:rPr>
              <a:t>requirements:</a:t>
            </a:r>
            <a:endParaRPr sz="1200" dirty="0">
              <a:latin typeface="Arial"/>
              <a:cs typeface="Arial"/>
            </a:endParaRPr>
          </a:p>
        </p:txBody>
      </p:sp>
      <p:sp>
        <p:nvSpPr>
          <p:cNvPr id="4" name="object 4"/>
          <p:cNvSpPr txBox="1"/>
          <p:nvPr/>
        </p:nvSpPr>
        <p:spPr>
          <a:xfrm>
            <a:off x="437969" y="6079131"/>
            <a:ext cx="5899785" cy="2223770"/>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Legal/Ethical</a:t>
            </a:r>
            <a:r>
              <a:rPr sz="1200" b="1" dirty="0">
                <a:latin typeface="Arial"/>
                <a:cs typeface="Arial"/>
              </a:rPr>
              <a:t> </a:t>
            </a:r>
            <a:r>
              <a:rPr sz="1200" b="1" spc="-5" dirty="0">
                <a:latin typeface="Arial"/>
                <a:cs typeface="Arial"/>
              </a:rPr>
              <a:t>considerations:</a:t>
            </a:r>
            <a:endParaRPr sz="1200">
              <a:latin typeface="Arial"/>
              <a:cs typeface="Arial"/>
            </a:endParaRPr>
          </a:p>
          <a:p>
            <a:pPr marL="12700" marR="5080">
              <a:lnSpc>
                <a:spcPct val="100099"/>
              </a:lnSpc>
              <a:spcBef>
                <a:spcPts val="25"/>
              </a:spcBef>
            </a:pPr>
            <a:r>
              <a:rPr sz="900" dirty="0">
                <a:latin typeface="Arial"/>
                <a:cs typeface="Arial"/>
              </a:rPr>
              <a:t>I </a:t>
            </a:r>
            <a:r>
              <a:rPr sz="900" spc="-5" dirty="0">
                <a:latin typeface="Arial"/>
                <a:cs typeface="Arial"/>
              </a:rPr>
              <a:t>have given full consideration </a:t>
            </a:r>
            <a:r>
              <a:rPr sz="900" dirty="0">
                <a:latin typeface="Arial"/>
                <a:cs typeface="Arial"/>
              </a:rPr>
              <a:t>to </a:t>
            </a:r>
            <a:r>
              <a:rPr sz="900" spc="-5" dirty="0">
                <a:latin typeface="Arial"/>
                <a:cs typeface="Arial"/>
              </a:rPr>
              <a:t>the techniques </a:t>
            </a:r>
            <a:r>
              <a:rPr sz="900" dirty="0">
                <a:latin typeface="Arial"/>
                <a:cs typeface="Arial"/>
              </a:rPr>
              <a:t>to </a:t>
            </a:r>
            <a:r>
              <a:rPr sz="900" spc="-5" dirty="0">
                <a:latin typeface="Arial"/>
                <a:cs typeface="Arial"/>
              </a:rPr>
              <a:t>be employed and have taken the necessary steps </a:t>
            </a:r>
            <a:r>
              <a:rPr sz="900" dirty="0">
                <a:latin typeface="Arial"/>
                <a:cs typeface="Arial"/>
              </a:rPr>
              <a:t>to </a:t>
            </a:r>
            <a:r>
              <a:rPr sz="900" spc="-5" dirty="0">
                <a:latin typeface="Arial"/>
                <a:cs typeface="Arial"/>
              </a:rPr>
              <a:t>ensure that </a:t>
            </a:r>
            <a:r>
              <a:rPr sz="900" dirty="0">
                <a:latin typeface="Arial"/>
                <a:cs typeface="Arial"/>
              </a:rPr>
              <a:t>I  </a:t>
            </a:r>
            <a:r>
              <a:rPr sz="900" spc="-5" dirty="0">
                <a:latin typeface="Arial"/>
                <a:cs typeface="Arial"/>
              </a:rPr>
              <a:t>am working within the law. </a:t>
            </a:r>
            <a:r>
              <a:rPr sz="900" dirty="0">
                <a:latin typeface="Arial"/>
                <a:cs typeface="Arial"/>
              </a:rPr>
              <a:t>If I </a:t>
            </a:r>
            <a:r>
              <a:rPr sz="900" spc="-5" dirty="0">
                <a:latin typeface="Arial"/>
                <a:cs typeface="Arial"/>
              </a:rPr>
              <a:t>have any doubt whether the procedures employed </a:t>
            </a:r>
            <a:r>
              <a:rPr sz="900" dirty="0">
                <a:latin typeface="Arial"/>
                <a:cs typeface="Arial"/>
              </a:rPr>
              <a:t>will </a:t>
            </a:r>
            <a:r>
              <a:rPr sz="900" spc="-5" dirty="0">
                <a:latin typeface="Arial"/>
                <a:cs typeface="Arial"/>
              </a:rPr>
              <a:t>fall within the remit of The  Animals (Scientific Procedures) Act 1986 </a:t>
            </a:r>
            <a:r>
              <a:rPr sz="900" dirty="0">
                <a:latin typeface="Arial"/>
                <a:cs typeface="Arial"/>
              </a:rPr>
              <a:t>I will </a:t>
            </a:r>
            <a:r>
              <a:rPr sz="900" spc="-5" dirty="0">
                <a:latin typeface="Arial"/>
                <a:cs typeface="Arial"/>
              </a:rPr>
              <a:t>seek advice from </a:t>
            </a:r>
            <a:r>
              <a:rPr sz="900" dirty="0">
                <a:latin typeface="Arial"/>
                <a:cs typeface="Arial"/>
              </a:rPr>
              <a:t>a </a:t>
            </a:r>
            <a:r>
              <a:rPr sz="900" spc="-5" dirty="0">
                <a:latin typeface="Arial"/>
                <a:cs typeface="Arial"/>
              </a:rPr>
              <a:t>Home </a:t>
            </a:r>
            <a:r>
              <a:rPr sz="900" dirty="0">
                <a:latin typeface="Arial"/>
                <a:cs typeface="Arial"/>
              </a:rPr>
              <a:t>Office </a:t>
            </a:r>
            <a:r>
              <a:rPr sz="900" spc="-5" dirty="0">
                <a:latin typeface="Arial"/>
                <a:cs typeface="Arial"/>
              </a:rPr>
              <a:t>Inspector before the application </a:t>
            </a:r>
            <a:r>
              <a:rPr sz="900" dirty="0">
                <a:latin typeface="Arial"/>
                <a:cs typeface="Arial"/>
              </a:rPr>
              <a:t>is  </a:t>
            </a:r>
            <a:r>
              <a:rPr sz="900" spc="-5" dirty="0">
                <a:latin typeface="Arial"/>
                <a:cs typeface="Arial"/>
              </a:rPr>
              <a:t>submitted </a:t>
            </a:r>
            <a:r>
              <a:rPr sz="900" dirty="0">
                <a:latin typeface="Arial"/>
                <a:cs typeface="Arial"/>
              </a:rPr>
              <a:t>to </a:t>
            </a:r>
            <a:r>
              <a:rPr sz="900" spc="-5" dirty="0">
                <a:latin typeface="Arial"/>
                <a:cs typeface="Arial"/>
              </a:rPr>
              <a:t>MSD Animal Health. </a:t>
            </a:r>
            <a:r>
              <a:rPr sz="900" dirty="0">
                <a:latin typeface="Arial"/>
                <a:cs typeface="Arial"/>
              </a:rPr>
              <a:t>I </a:t>
            </a:r>
            <a:r>
              <a:rPr sz="900" spc="-5" dirty="0">
                <a:latin typeface="Arial"/>
                <a:cs typeface="Arial"/>
              </a:rPr>
              <a:t>understand that MSD Animal Health </a:t>
            </a:r>
            <a:r>
              <a:rPr sz="900" dirty="0">
                <a:latin typeface="Arial"/>
                <a:cs typeface="Arial"/>
              </a:rPr>
              <a:t>will </a:t>
            </a:r>
            <a:r>
              <a:rPr sz="900" spc="-5" dirty="0">
                <a:latin typeface="Arial"/>
                <a:cs typeface="Arial"/>
              </a:rPr>
              <a:t>not be responsible for obtaining an  Animal Test Certificate (ATC). </a:t>
            </a:r>
            <a:r>
              <a:rPr sz="900" dirty="0">
                <a:latin typeface="Arial"/>
                <a:cs typeface="Arial"/>
              </a:rPr>
              <a:t>In </a:t>
            </a:r>
            <a:r>
              <a:rPr sz="900" spc="-5" dirty="0">
                <a:latin typeface="Arial"/>
                <a:cs typeface="Arial"/>
              </a:rPr>
              <a:t>such an instance, </a:t>
            </a:r>
            <a:r>
              <a:rPr sz="900" dirty="0">
                <a:latin typeface="Arial"/>
                <a:cs typeface="Arial"/>
              </a:rPr>
              <a:t>I will </a:t>
            </a:r>
            <a:r>
              <a:rPr sz="900" spc="-5" dirty="0">
                <a:latin typeface="Arial"/>
                <a:cs typeface="Arial"/>
              </a:rPr>
              <a:t>demonstrate proof of application for, and granting of, an  ATC. </a:t>
            </a:r>
            <a:r>
              <a:rPr sz="900" dirty="0">
                <a:latin typeface="Arial"/>
                <a:cs typeface="Arial"/>
              </a:rPr>
              <a:t>I </a:t>
            </a:r>
            <a:r>
              <a:rPr sz="900" spc="-5" dirty="0">
                <a:latin typeface="Arial"/>
                <a:cs typeface="Arial"/>
              </a:rPr>
              <a:t>have also considered the need for ethical review and approval </a:t>
            </a:r>
            <a:r>
              <a:rPr sz="900" dirty="0">
                <a:latin typeface="Arial"/>
                <a:cs typeface="Arial"/>
              </a:rPr>
              <a:t>with </a:t>
            </a:r>
            <a:r>
              <a:rPr sz="900" spc="-5" dirty="0">
                <a:latin typeface="Arial"/>
                <a:cs typeface="Arial"/>
              </a:rPr>
              <a:t>regards </a:t>
            </a:r>
            <a:r>
              <a:rPr sz="900" dirty="0">
                <a:latin typeface="Arial"/>
                <a:cs typeface="Arial"/>
              </a:rPr>
              <a:t>to my </a:t>
            </a:r>
            <a:r>
              <a:rPr sz="900" spc="-5" dirty="0">
                <a:latin typeface="Arial"/>
                <a:cs typeface="Arial"/>
              </a:rPr>
              <a:t>research project and can  demonstrate proof of application for this. NB. Any invasive sampling, such as blood samples, outside of normal  treatment or management of animals requires an ATC from the Home</a:t>
            </a:r>
            <a:r>
              <a:rPr sz="900" spc="30" dirty="0">
                <a:latin typeface="Arial"/>
                <a:cs typeface="Arial"/>
              </a:rPr>
              <a:t> </a:t>
            </a:r>
            <a:r>
              <a:rPr sz="900" spc="-5" dirty="0">
                <a:latin typeface="Arial"/>
                <a:cs typeface="Arial"/>
              </a:rPr>
              <a:t>Office.</a:t>
            </a:r>
            <a:endParaRPr sz="900">
              <a:latin typeface="Arial"/>
              <a:cs typeface="Arial"/>
            </a:endParaRPr>
          </a:p>
          <a:p>
            <a:pPr>
              <a:lnSpc>
                <a:spcPct val="100000"/>
              </a:lnSpc>
              <a:spcBef>
                <a:spcPts val="40"/>
              </a:spcBef>
            </a:pPr>
            <a:endParaRPr sz="1200">
              <a:latin typeface="Times New Roman"/>
              <a:cs typeface="Times New Roman"/>
            </a:endParaRPr>
          </a:p>
          <a:p>
            <a:pPr marL="12700">
              <a:lnSpc>
                <a:spcPct val="100000"/>
              </a:lnSpc>
            </a:pPr>
            <a:r>
              <a:rPr sz="1200" b="1" spc="-35" dirty="0">
                <a:latin typeface="Arial"/>
                <a:cs typeface="Arial"/>
              </a:rPr>
              <a:t>ATC </a:t>
            </a:r>
            <a:r>
              <a:rPr sz="1200" b="1" spc="-5" dirty="0">
                <a:latin typeface="Arial"/>
                <a:cs typeface="Arial"/>
              </a:rPr>
              <a:t>application: </a:t>
            </a:r>
            <a:r>
              <a:rPr sz="1200" b="1" spc="-15" dirty="0">
                <a:latin typeface="Arial"/>
                <a:cs typeface="Arial"/>
              </a:rPr>
              <a:t>Yes/No </a:t>
            </a:r>
            <a:r>
              <a:rPr sz="1200" b="1" spc="-5" dirty="0">
                <a:latin typeface="Arial"/>
                <a:cs typeface="Arial"/>
              </a:rPr>
              <a:t>(delete as</a:t>
            </a:r>
            <a:r>
              <a:rPr sz="1200" b="1" spc="65" dirty="0">
                <a:latin typeface="Arial"/>
                <a:cs typeface="Arial"/>
              </a:rPr>
              <a:t> </a:t>
            </a:r>
            <a:r>
              <a:rPr sz="1200" b="1" spc="-5" dirty="0">
                <a:latin typeface="Arial"/>
                <a:cs typeface="Arial"/>
              </a:rPr>
              <a:t>appropriate)</a:t>
            </a:r>
            <a:endParaRPr sz="1200">
              <a:latin typeface="Arial"/>
              <a:cs typeface="Arial"/>
            </a:endParaRPr>
          </a:p>
          <a:p>
            <a:pPr>
              <a:lnSpc>
                <a:spcPct val="100000"/>
              </a:lnSpc>
              <a:spcBef>
                <a:spcPts val="45"/>
              </a:spcBef>
            </a:pPr>
            <a:endParaRPr sz="1200">
              <a:latin typeface="Times New Roman"/>
              <a:cs typeface="Times New Roman"/>
            </a:endParaRPr>
          </a:p>
          <a:p>
            <a:pPr marL="12700">
              <a:lnSpc>
                <a:spcPct val="100000"/>
              </a:lnSpc>
            </a:pPr>
            <a:r>
              <a:rPr sz="1200" b="1" spc="-5" dirty="0">
                <a:latin typeface="Arial"/>
                <a:cs typeface="Arial"/>
              </a:rPr>
              <a:t>Ethical </a:t>
            </a:r>
            <a:r>
              <a:rPr sz="1200" b="1" spc="-10" dirty="0">
                <a:latin typeface="Arial"/>
                <a:cs typeface="Arial"/>
              </a:rPr>
              <a:t>review </a:t>
            </a:r>
            <a:r>
              <a:rPr sz="1200" b="1" spc="-5" dirty="0">
                <a:latin typeface="Arial"/>
                <a:cs typeface="Arial"/>
              </a:rPr>
              <a:t>approval:</a:t>
            </a:r>
            <a:r>
              <a:rPr sz="1200" b="1" spc="10" dirty="0">
                <a:latin typeface="Arial"/>
                <a:cs typeface="Arial"/>
              </a:rPr>
              <a:t> </a:t>
            </a:r>
            <a:r>
              <a:rPr sz="1200" b="1" spc="-20" dirty="0">
                <a:latin typeface="Arial"/>
                <a:cs typeface="Arial"/>
              </a:rPr>
              <a:t>Yes/No</a:t>
            </a:r>
            <a:endParaRPr sz="1200">
              <a:latin typeface="Arial"/>
              <a:cs typeface="Arial"/>
            </a:endParaRPr>
          </a:p>
          <a:p>
            <a:pPr marL="12700">
              <a:lnSpc>
                <a:spcPct val="100000"/>
              </a:lnSpc>
              <a:spcBef>
                <a:spcPts val="25"/>
              </a:spcBef>
            </a:pPr>
            <a:r>
              <a:rPr sz="1200" b="1" spc="-5" dirty="0">
                <a:latin typeface="Arial"/>
                <a:cs typeface="Arial"/>
              </a:rPr>
              <a:t>(delete as appropriate and give further detail</a:t>
            </a:r>
            <a:r>
              <a:rPr sz="1200" b="1" spc="20" dirty="0">
                <a:latin typeface="Arial"/>
                <a:cs typeface="Arial"/>
              </a:rPr>
              <a:t> </a:t>
            </a:r>
            <a:r>
              <a:rPr sz="1200" b="1" spc="-5" dirty="0">
                <a:latin typeface="Arial"/>
                <a:cs typeface="Arial"/>
              </a:rPr>
              <a:t>below)</a:t>
            </a:r>
            <a:endParaRPr sz="1200">
              <a:latin typeface="Arial"/>
              <a:cs typeface="Arial"/>
            </a:endParaRPr>
          </a:p>
        </p:txBody>
      </p:sp>
      <p:sp>
        <p:nvSpPr>
          <p:cNvPr id="5" name="object 5"/>
          <p:cNvSpPr txBox="1"/>
          <p:nvPr/>
        </p:nvSpPr>
        <p:spPr>
          <a:xfrm>
            <a:off x="390598" y="1601164"/>
            <a:ext cx="6076950" cy="906780"/>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7" name="object 7"/>
          <p:cNvSpPr txBox="1"/>
          <p:nvPr/>
        </p:nvSpPr>
        <p:spPr>
          <a:xfrm>
            <a:off x="390598" y="3446293"/>
            <a:ext cx="6076950" cy="2409190"/>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8" name="object 27">
            <a:extLst>
              <a:ext uri="{FF2B5EF4-FFF2-40B4-BE49-F238E27FC236}">
                <a16:creationId xmlns:a16="http://schemas.microsoft.com/office/drawing/2014/main" id="{9A3A677C-7E40-E34D-B9F2-CEFFBCE4653C}"/>
              </a:ext>
            </a:extLst>
          </p:cNvPr>
          <p:cNvSpPr/>
          <p:nvPr/>
        </p:nvSpPr>
        <p:spPr>
          <a:xfrm>
            <a:off x="152401" y="9416716"/>
            <a:ext cx="651163" cy="336884"/>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438296" y="1639813"/>
            <a:ext cx="6076950" cy="6776720"/>
          </a:xfrm>
          <a:custGeom>
            <a:avLst/>
            <a:gdLst/>
            <a:ahLst/>
            <a:cxnLst/>
            <a:rect l="l" t="t" r="r" b="b"/>
            <a:pathLst>
              <a:path w="6076950" h="6776720">
                <a:moveTo>
                  <a:pt x="0" y="0"/>
                </a:moveTo>
                <a:lnTo>
                  <a:pt x="6076803" y="0"/>
                </a:lnTo>
                <a:lnTo>
                  <a:pt x="6076803" y="6776357"/>
                </a:lnTo>
                <a:lnTo>
                  <a:pt x="0" y="6776357"/>
                </a:lnTo>
                <a:lnTo>
                  <a:pt x="0" y="0"/>
                </a:lnTo>
                <a:close/>
              </a:path>
            </a:pathLst>
          </a:custGeom>
          <a:ln w="12700">
            <a:solidFill>
              <a:srgbClr val="E7E6E6"/>
            </a:solidFill>
          </a:ln>
        </p:spPr>
        <p:txBody>
          <a:bodyPr wrap="square" lIns="0" tIns="0" rIns="0" bIns="0" rtlCol="0"/>
          <a:lstStyle/>
          <a:p>
            <a:endParaRPr/>
          </a:p>
        </p:txBody>
      </p:sp>
      <p:sp>
        <p:nvSpPr>
          <p:cNvPr id="4" name="object 4"/>
          <p:cNvSpPr txBox="1"/>
          <p:nvPr/>
        </p:nvSpPr>
        <p:spPr>
          <a:xfrm>
            <a:off x="437967" y="1143000"/>
            <a:ext cx="3319779" cy="703580"/>
          </a:xfrm>
          <a:prstGeom prst="rect">
            <a:avLst/>
          </a:prstGeom>
        </p:spPr>
        <p:txBody>
          <a:bodyPr vert="horz" wrap="square" lIns="0" tIns="12700" rIns="0" bIns="0" rtlCol="0">
            <a:spAutoFit/>
          </a:bodyPr>
          <a:lstStyle/>
          <a:p>
            <a:pPr marL="12700">
              <a:lnSpc>
                <a:spcPts val="1435"/>
              </a:lnSpc>
              <a:spcBef>
                <a:spcPts val="100"/>
              </a:spcBef>
            </a:pPr>
            <a:r>
              <a:rPr sz="1200" b="1" spc="-5" dirty="0">
                <a:latin typeface="Arial"/>
                <a:cs typeface="Arial"/>
              </a:rPr>
              <a:t>Any other </a:t>
            </a:r>
            <a:r>
              <a:rPr sz="1200" b="1" spc="-10" dirty="0">
                <a:latin typeface="Arial"/>
                <a:cs typeface="Arial"/>
              </a:rPr>
              <a:t>relevant</a:t>
            </a:r>
            <a:r>
              <a:rPr sz="1200" b="1" spc="10" dirty="0">
                <a:latin typeface="Arial"/>
                <a:cs typeface="Arial"/>
              </a:rPr>
              <a:t> </a:t>
            </a:r>
            <a:r>
              <a:rPr sz="1200" b="1" spc="-5" dirty="0">
                <a:latin typeface="Arial"/>
                <a:cs typeface="Arial"/>
              </a:rPr>
              <a:t>information:</a:t>
            </a:r>
            <a:endParaRPr sz="1200">
              <a:latin typeface="Arial"/>
              <a:cs typeface="Arial"/>
            </a:endParaRPr>
          </a:p>
          <a:p>
            <a:pPr marL="12700">
              <a:lnSpc>
                <a:spcPts val="1435"/>
              </a:lnSpc>
            </a:pPr>
            <a:r>
              <a:rPr sz="1200" i="1" spc="-5" dirty="0">
                <a:latin typeface="Arial"/>
                <a:cs typeface="Arial"/>
              </a:rPr>
              <a:t>(Please continue on separate sheet if</a:t>
            </a:r>
            <a:r>
              <a:rPr sz="1200" i="1" spc="15" dirty="0">
                <a:latin typeface="Arial"/>
                <a:cs typeface="Arial"/>
              </a:rPr>
              <a:t> </a:t>
            </a:r>
            <a:r>
              <a:rPr sz="1200" i="1" spc="-5" dirty="0">
                <a:latin typeface="Arial"/>
                <a:cs typeface="Arial"/>
              </a:rPr>
              <a:t>necessary)</a:t>
            </a:r>
            <a:endParaRPr sz="1200">
              <a:latin typeface="Arial"/>
              <a:cs typeface="Arial"/>
            </a:endParaRPr>
          </a:p>
          <a:p>
            <a:pPr>
              <a:lnSpc>
                <a:spcPct val="100000"/>
              </a:lnSpc>
            </a:pPr>
            <a:endParaRPr sz="1100">
              <a:latin typeface="Times New Roman"/>
              <a:cs typeface="Times New Roman"/>
            </a:endParaRPr>
          </a:p>
          <a:p>
            <a:pPr marL="91440">
              <a:lnSpc>
                <a:spcPct val="100000"/>
              </a:lnSpc>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5" name="object 27">
            <a:extLst>
              <a:ext uri="{FF2B5EF4-FFF2-40B4-BE49-F238E27FC236}">
                <a16:creationId xmlns:a16="http://schemas.microsoft.com/office/drawing/2014/main" id="{B1868C6F-3D20-214F-B9D5-6B7267AD5575}"/>
              </a:ext>
            </a:extLst>
          </p:cNvPr>
          <p:cNvSpPr/>
          <p:nvPr/>
        </p:nvSpPr>
        <p:spPr>
          <a:xfrm>
            <a:off x="152401" y="9416716"/>
            <a:ext cx="651163" cy="336884"/>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37969" y="1219200"/>
            <a:ext cx="3593465" cy="208279"/>
          </a:xfrm>
          <a:prstGeom prst="rect">
            <a:avLst/>
          </a:prstGeom>
        </p:spPr>
        <p:txBody>
          <a:bodyPr vert="horz" wrap="square" lIns="0" tIns="12700" rIns="0" bIns="0" rtlCol="0">
            <a:spAutoFit/>
          </a:bodyPr>
          <a:lstStyle/>
          <a:p>
            <a:pPr marL="12700">
              <a:lnSpc>
                <a:spcPct val="100000"/>
              </a:lnSpc>
              <a:spcBef>
                <a:spcPts val="100"/>
              </a:spcBef>
            </a:pPr>
            <a:r>
              <a:rPr sz="1200" b="1" spc="-10" dirty="0">
                <a:latin typeface="Arial"/>
                <a:cs typeface="Arial"/>
              </a:rPr>
              <a:t>Please </a:t>
            </a:r>
            <a:r>
              <a:rPr sz="1200" b="1" spc="-5" dirty="0">
                <a:latin typeface="Arial"/>
                <a:cs typeface="Arial"/>
              </a:rPr>
              <a:t>Supply Extra Information here </a:t>
            </a:r>
            <a:r>
              <a:rPr sz="1200" b="1" dirty="0">
                <a:latin typeface="Arial"/>
                <a:cs typeface="Arial"/>
              </a:rPr>
              <a:t>(if</a:t>
            </a:r>
            <a:r>
              <a:rPr sz="1200" b="1" spc="20" dirty="0">
                <a:latin typeface="Arial"/>
                <a:cs typeface="Arial"/>
              </a:rPr>
              <a:t> </a:t>
            </a:r>
            <a:r>
              <a:rPr sz="1200" b="1" spc="-5" dirty="0">
                <a:latin typeface="Arial"/>
                <a:cs typeface="Arial"/>
              </a:rPr>
              <a:t>needed):</a:t>
            </a:r>
            <a:endParaRPr sz="1200">
              <a:latin typeface="Arial"/>
              <a:cs typeface="Arial"/>
            </a:endParaRPr>
          </a:p>
        </p:txBody>
      </p:sp>
      <p:sp>
        <p:nvSpPr>
          <p:cNvPr id="3" name="object 3"/>
          <p:cNvSpPr txBox="1"/>
          <p:nvPr/>
        </p:nvSpPr>
        <p:spPr>
          <a:xfrm>
            <a:off x="438296" y="1645392"/>
            <a:ext cx="6076950" cy="3951604"/>
          </a:xfrm>
          <a:prstGeom prst="rect">
            <a:avLst/>
          </a:prstGeom>
          <a:ln w="12700">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4" name="object 4"/>
          <p:cNvSpPr txBox="1"/>
          <p:nvPr/>
        </p:nvSpPr>
        <p:spPr>
          <a:xfrm>
            <a:off x="437967" y="5707316"/>
            <a:ext cx="4744720" cy="197490"/>
          </a:xfrm>
          <a:prstGeom prst="rect">
            <a:avLst/>
          </a:prstGeom>
        </p:spPr>
        <p:txBody>
          <a:bodyPr vert="horz" wrap="square" lIns="0" tIns="12700" rIns="0" bIns="0" rtlCol="0">
            <a:spAutoFit/>
          </a:bodyPr>
          <a:lstStyle/>
          <a:p>
            <a:pPr marL="12700">
              <a:lnSpc>
                <a:spcPct val="100000"/>
              </a:lnSpc>
              <a:spcBef>
                <a:spcPts val="100"/>
              </a:spcBef>
            </a:pPr>
            <a:r>
              <a:rPr sz="1200" b="1" spc="-10" dirty="0">
                <a:solidFill>
                  <a:srgbClr val="01867B"/>
                </a:solidFill>
                <a:latin typeface="Arial"/>
                <a:cs typeface="Arial"/>
              </a:rPr>
              <a:t>Please </a:t>
            </a:r>
            <a:r>
              <a:rPr sz="1200" b="1" spc="-5" dirty="0">
                <a:solidFill>
                  <a:srgbClr val="01867B"/>
                </a:solidFill>
                <a:latin typeface="Arial"/>
                <a:cs typeface="Arial"/>
              </a:rPr>
              <a:t>send your completed form </a:t>
            </a:r>
            <a:r>
              <a:rPr sz="1200" b="1" dirty="0">
                <a:solidFill>
                  <a:srgbClr val="01867B"/>
                </a:solidFill>
                <a:latin typeface="Arial"/>
                <a:cs typeface="Arial"/>
              </a:rPr>
              <a:t>to:</a:t>
            </a:r>
            <a:r>
              <a:rPr sz="1200" b="1" spc="35" dirty="0">
                <a:solidFill>
                  <a:srgbClr val="01867B"/>
                </a:solidFill>
                <a:latin typeface="Arial"/>
                <a:cs typeface="Arial"/>
              </a:rPr>
              <a:t> </a:t>
            </a:r>
            <a:r>
              <a:rPr sz="1200" b="1" u="sng" spc="-5" dirty="0" err="1">
                <a:solidFill>
                  <a:srgbClr val="01867B"/>
                </a:solidFill>
                <a:uFill>
                  <a:solidFill>
                    <a:srgbClr val="01867B"/>
                  </a:solidFill>
                </a:uFill>
                <a:latin typeface="Arial"/>
                <a:cs typeface="Arial"/>
                <a:hlinkClick r:id="rId3"/>
              </a:rPr>
              <a:t>msdahbursary@m</a:t>
            </a:r>
            <a:r>
              <a:rPr lang="en-GB" sz="1200" b="1" u="sng" spc="-5" dirty="0" err="1">
                <a:solidFill>
                  <a:srgbClr val="01867B"/>
                </a:solidFill>
                <a:uFill>
                  <a:solidFill>
                    <a:srgbClr val="01867B"/>
                  </a:solidFill>
                </a:uFill>
                <a:latin typeface="Arial"/>
                <a:cs typeface="Arial"/>
                <a:hlinkClick r:id="rId3"/>
              </a:rPr>
              <a:t>sd</a:t>
            </a:r>
            <a:r>
              <a:rPr sz="1200" b="1" u="sng" spc="-5" dirty="0">
                <a:solidFill>
                  <a:srgbClr val="01867B"/>
                </a:solidFill>
                <a:uFill>
                  <a:solidFill>
                    <a:srgbClr val="01867B"/>
                  </a:solidFill>
                </a:uFill>
                <a:latin typeface="Arial"/>
                <a:cs typeface="Arial"/>
                <a:hlinkClick r:id="rId3"/>
              </a:rPr>
              <a:t>.com</a:t>
            </a:r>
            <a:endParaRPr sz="1200" dirty="0">
              <a:latin typeface="Arial"/>
              <a:cs typeface="Arial"/>
            </a:endParaRPr>
          </a:p>
        </p:txBody>
      </p:sp>
      <p:sp>
        <p:nvSpPr>
          <p:cNvPr id="6" name="object 6"/>
          <p:cNvSpPr txBox="1"/>
          <p:nvPr/>
        </p:nvSpPr>
        <p:spPr>
          <a:xfrm>
            <a:off x="437969" y="6312535"/>
            <a:ext cx="5868035" cy="2299284"/>
          </a:xfrm>
          <a:prstGeom prst="rect">
            <a:avLst/>
          </a:prstGeom>
        </p:spPr>
        <p:txBody>
          <a:bodyPr vert="horz" wrap="square" lIns="0" tIns="12700" rIns="0" bIns="0" rtlCol="0">
            <a:spAutoFit/>
          </a:bodyPr>
          <a:lstStyle/>
          <a:p>
            <a:pPr marL="12700">
              <a:lnSpc>
                <a:spcPts val="1435"/>
              </a:lnSpc>
              <a:spcBef>
                <a:spcPts val="100"/>
              </a:spcBef>
            </a:pPr>
            <a:r>
              <a:rPr sz="1200" b="1" spc="-10" dirty="0">
                <a:solidFill>
                  <a:srgbClr val="7F7F7F"/>
                </a:solidFill>
                <a:latin typeface="Arial"/>
                <a:cs typeface="Arial"/>
              </a:rPr>
              <a:t>Privacy </a:t>
            </a:r>
            <a:r>
              <a:rPr sz="1200" b="1" spc="-5" dirty="0">
                <a:solidFill>
                  <a:srgbClr val="7F7F7F"/>
                </a:solidFill>
                <a:latin typeface="Arial"/>
                <a:cs typeface="Arial"/>
              </a:rPr>
              <a:t>Notice:</a:t>
            </a:r>
            <a:endParaRPr sz="1200" dirty="0">
              <a:latin typeface="Arial"/>
              <a:cs typeface="Arial"/>
            </a:endParaRPr>
          </a:p>
          <a:p>
            <a:pPr marL="12700">
              <a:lnSpc>
                <a:spcPts val="1075"/>
              </a:lnSpc>
            </a:pPr>
            <a:r>
              <a:rPr lang="en-GB" sz="900" spc="-5" dirty="0">
                <a:solidFill>
                  <a:srgbClr val="7F7F7F"/>
                </a:solidFill>
                <a:latin typeface="Arial"/>
                <a:cs typeface="Arial"/>
              </a:rPr>
              <a:t>The personal information (contact details) you have provided during registration will be processed for the purpose of contacting you with regards to the outcome of your application and ongoing communication regarding your research project. By providing your details, you consent to the processing by MSD Animal Health UK Ltd (MSD AH), acting as data controller.</a:t>
            </a:r>
          </a:p>
          <a:p>
            <a:pPr marL="12700">
              <a:lnSpc>
                <a:spcPts val="1075"/>
              </a:lnSpc>
            </a:pPr>
            <a:endParaRPr lang="en-GB" sz="900" spc="-5" dirty="0">
              <a:solidFill>
                <a:srgbClr val="7F7F7F"/>
              </a:solidFill>
              <a:latin typeface="Arial"/>
              <a:cs typeface="Arial"/>
            </a:endParaRPr>
          </a:p>
          <a:p>
            <a:pPr marL="12700">
              <a:lnSpc>
                <a:spcPts val="1075"/>
              </a:lnSpc>
            </a:pPr>
            <a:r>
              <a:rPr lang="en-GB" sz="900" spc="-5" dirty="0">
                <a:solidFill>
                  <a:srgbClr val="7F7F7F"/>
                </a:solidFill>
                <a:latin typeface="Arial"/>
                <a:cs typeface="Arial"/>
              </a:rPr>
              <a:t>Consistent with the purposes described above, you acknowledge that the Personal Information you provide to MSD can be transferred to Merck &amp; Co., Inc. (Kenilworth, NJ, USA), which operates as MSD outside of the U.S. and Canada; its subsidiaries and/or to companies globally that provide services on our behalf, if that is required, and in accordance with applicable laws and our instructions. This may include international transfers in compliance with the Data Protection Act 2018 and General Data Protection Regulation 2018, Binding Corporate Rules, Privacy Shield and Standard Contractual Clauses. Any party handling information on behalf of MSD is contractually obliged to process your personal information in accordance with the same privacy standards as MSD. You may exercise your rights, among others, of access, rectification, erasure of your personal information and withdrawal of your consent by sending an email to msdukdpo@msd.com. For more information on our privacy practices and policies, please check our privacy commitments: https://www.msd-animal-health.co.uk/privacy-policy</a:t>
            </a:r>
            <a:endParaRPr sz="900" dirty="0">
              <a:latin typeface="Arial"/>
              <a:cs typeface="Arial"/>
            </a:endParaRPr>
          </a:p>
        </p:txBody>
      </p:sp>
      <p:sp>
        <p:nvSpPr>
          <p:cNvPr id="7" name="object 27">
            <a:extLst>
              <a:ext uri="{FF2B5EF4-FFF2-40B4-BE49-F238E27FC236}">
                <a16:creationId xmlns:a16="http://schemas.microsoft.com/office/drawing/2014/main" id="{5D1A8A97-BC06-484E-A0FC-A8EB7A64346C}"/>
              </a:ext>
            </a:extLst>
          </p:cNvPr>
          <p:cNvSpPr/>
          <p:nvPr/>
        </p:nvSpPr>
        <p:spPr>
          <a:xfrm>
            <a:off x="152401" y="9416716"/>
            <a:ext cx="651163" cy="336884"/>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sisl xmlns:xsi="http://www.w3.org/2001/XMLSchema-instance" xmlns:xsd="http://www.w3.org/2001/XMLSchema" xmlns="http://www.boldonjames.com/2008/01/sie/internal/label" sislVersion="0" policy="a10f9ac0-5937-4b4f-b459-96aedd9ed2c5" origin="userSelected">
  <element uid="9920fcc9-9f43-4d43-9e3e-b98a219cfd55" value=""/>
</sisl>
</file>

<file path=customXml/item3.xml><?xml version="1.0" encoding="utf-8"?>
<ct:contentTypeSchema xmlns:ct="http://schemas.microsoft.com/office/2006/metadata/contentType" xmlns:ma="http://schemas.microsoft.com/office/2006/metadata/properties/metaAttributes" ct:_="" ma:_="" ma:contentTypeName="Document" ma:contentTypeID="0x010100F96979183A9D0F4887D0FBF8B75C1EFD" ma:contentTypeVersion="13" ma:contentTypeDescription="Create a new document." ma:contentTypeScope="" ma:versionID="45ce2a88f4455409b7df6bf3ba05d818">
  <xsd:schema xmlns:xsd="http://www.w3.org/2001/XMLSchema" xmlns:xs="http://www.w3.org/2001/XMLSchema" xmlns:p="http://schemas.microsoft.com/office/2006/metadata/properties" xmlns:ns3="cc651dbd-bb88-4476-b40e-7f653079c77f" xmlns:ns4="90b57879-540c-43c3-9ea4-1c09b6beba82" targetNamespace="http://schemas.microsoft.com/office/2006/metadata/properties" ma:root="true" ma:fieldsID="646c841f66df34b00c761359d3d01802" ns3:_="" ns4:_="">
    <xsd:import namespace="cc651dbd-bb88-4476-b40e-7f653079c77f"/>
    <xsd:import namespace="90b57879-540c-43c3-9ea4-1c09b6beba8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651dbd-bb88-4476-b40e-7f653079c7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0b57879-540c-43c3-9ea4-1c09b6beba8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A0A517-223D-408C-9F38-D9D59A9BE007}">
  <ds:schemaRefs>
    <ds:schemaRef ds:uri="http://purl.org/dc/terms/"/>
    <ds:schemaRef ds:uri="http://schemas.openxmlformats.org/package/2006/metadata/core-properties"/>
    <ds:schemaRef ds:uri="90b57879-540c-43c3-9ea4-1c09b6beba82"/>
    <ds:schemaRef ds:uri="http://purl.org/dc/dcmitype/"/>
    <ds:schemaRef ds:uri="http://schemas.microsoft.com/office/infopath/2007/PartnerControls"/>
    <ds:schemaRef ds:uri="cc651dbd-bb88-4476-b40e-7f653079c77f"/>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0D5F102E-1EF8-444A-8B91-5C55C2EF2D99}">
  <ds:schemaRefs>
    <ds:schemaRef ds:uri="http://www.w3.org/2001/XMLSchema"/>
    <ds:schemaRef ds:uri="http://www.boldonjames.com/2008/01/sie/internal/label"/>
  </ds:schemaRefs>
</ds:datastoreItem>
</file>

<file path=customXml/itemProps3.xml><?xml version="1.0" encoding="utf-8"?>
<ds:datastoreItem xmlns:ds="http://schemas.openxmlformats.org/officeDocument/2006/customXml" ds:itemID="{B6188B1F-924A-4671-A852-409FAB3644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651dbd-bb88-4476-b40e-7f653079c77f"/>
    <ds:schemaRef ds:uri="90b57879-540c-43c3-9ea4-1c09b6beba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B969337-7E70-4C1F-AB1C-D1D5B2C429E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TotalTime>
  <Words>769</Words>
  <Application>Microsoft Office PowerPoint</Application>
  <PresentationFormat>A4 Paper (210x297 mm)</PresentationFormat>
  <Paragraphs>62</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    MSD Animal Health Research Bursary Investing in the future of the veterinary profession through research</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Vet nurse application form 2019 (V4)</dc:title>
  <dc:creator>Townley, Michelle</dc:creator>
  <cp:lastModifiedBy>Mustoe-Smith, Amy May</cp:lastModifiedBy>
  <cp:revision>10</cp:revision>
  <dcterms:created xsi:type="dcterms:W3CDTF">2019-04-08T11:33:02Z</dcterms:created>
  <dcterms:modified xsi:type="dcterms:W3CDTF">2024-07-09T10:23:37Z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2018-08-17T00:00:00Z</vt:filetime>
  </property>
  <property fmtid="{D5CDD505-2E9C-101B-9397-08002B2CF9AE}" pid="3" name="Creator">
    <vt:lpwstr>PowerPoint</vt:lpwstr>
  </property>
  <property fmtid="{D5CDD505-2E9C-101B-9397-08002B2CF9AE}" pid="4" name="LastSaved">
    <vt:filetime>2019-04-08T00:00:00Z</vt:filetime>
  </property>
  <property fmtid="{D5CDD505-2E9C-101B-9397-08002B2CF9AE}" pid="5" name="docIndexRef">
    <vt:lpwstr>351a3631-303d-4916-b1f0-1cebc566e89c</vt:lpwstr>
  </property>
  <property fmtid="{D5CDD505-2E9C-101B-9397-08002B2CF9AE}" pid="6" name="bjSaver">
    <vt:lpwstr>mqvhk6GAQo6ywIv0IeGGalVk3ezHgKCr</vt:lpwstr>
  </property>
  <property fmtid="{D5CDD505-2E9C-101B-9397-08002B2CF9AE}" pid="7" name="bjDocumentLabelXML">
    <vt:lpwstr>&lt;?xml version="1.0" encoding="us-ascii"?&gt;&lt;sisl xmlns:xsi="http://www.w3.org/2001/XMLSchema-instance" xmlns:xsd="http://www.w3.org/2001/XMLSchema" sislVersion="0" policy="a10f9ac0-5937-4b4f-b459-96aedd9ed2c5" origin="userSelected" xmlns="http://www.boldonj</vt:lpwstr>
  </property>
  <property fmtid="{D5CDD505-2E9C-101B-9397-08002B2CF9AE}" pid="8" name="bjDocumentLabelXML-0">
    <vt:lpwstr>ames.com/2008/01/sie/internal/label"&gt;&lt;element uid="9920fcc9-9f43-4d43-9e3e-b98a219cfd55" value="" /&gt;&lt;/sisl&gt;</vt:lpwstr>
  </property>
  <property fmtid="{D5CDD505-2E9C-101B-9397-08002B2CF9AE}" pid="9" name="bjDocumentSecurityLabel">
    <vt:lpwstr>Not Classified</vt:lpwstr>
  </property>
  <property fmtid="{D5CDD505-2E9C-101B-9397-08002B2CF9AE}" pid="10" name="_NewReviewCycle">
    <vt:lpwstr/>
  </property>
  <property fmtid="{D5CDD505-2E9C-101B-9397-08002B2CF9AE}" pid="11" name="ContentTypeId">
    <vt:lpwstr>0x010100F96979183A9D0F4887D0FBF8B75C1EFD</vt:lpwstr>
  </property>
  <property fmtid="{D5CDD505-2E9C-101B-9397-08002B2CF9AE}" pid="12" name="_AdHocReviewCycleID">
    <vt:i4>-991660751</vt:i4>
  </property>
  <property fmtid="{D5CDD505-2E9C-101B-9397-08002B2CF9AE}" pid="13" name="_EmailSubject">
    <vt:lpwstr>CLM Fragment from Bursary Poster</vt:lpwstr>
  </property>
  <property fmtid="{D5CDD505-2E9C-101B-9397-08002B2CF9AE}" pid="14" name="_AuthorEmail">
    <vt:lpwstr>amy.mustoe-smith@msd.com</vt:lpwstr>
  </property>
  <property fmtid="{D5CDD505-2E9C-101B-9397-08002B2CF9AE}" pid="15" name="_AuthorEmailDisplayName">
    <vt:lpwstr>Mustoe-Smith, Amy May</vt:lpwstr>
  </property>
  <property fmtid="{D5CDD505-2E9C-101B-9397-08002B2CF9AE}" pid="16" name="_PreviousAdHocReviewCycleID">
    <vt:i4>-930666102</vt:i4>
  </property>
  <property fmtid="{D5CDD505-2E9C-101B-9397-08002B2CF9AE}" pid="17" name="MSIP_Label_927fd646-07cb-4c4e-a107-4e4d6b30ba1b_Enabled">
    <vt:lpwstr>true</vt:lpwstr>
  </property>
  <property fmtid="{D5CDD505-2E9C-101B-9397-08002B2CF9AE}" pid="18" name="MSIP_Label_927fd646-07cb-4c4e-a107-4e4d6b30ba1b_SetDate">
    <vt:lpwstr>2024-07-09T10:21:48Z</vt:lpwstr>
  </property>
  <property fmtid="{D5CDD505-2E9C-101B-9397-08002B2CF9AE}" pid="19" name="MSIP_Label_927fd646-07cb-4c4e-a107-4e4d6b30ba1b_Method">
    <vt:lpwstr>Privileged</vt:lpwstr>
  </property>
  <property fmtid="{D5CDD505-2E9C-101B-9397-08002B2CF9AE}" pid="20" name="MSIP_Label_927fd646-07cb-4c4e-a107-4e4d6b30ba1b_Name">
    <vt:lpwstr>927fd646-07cb-4c4e-a107-4e4d6b30ba1b</vt:lpwstr>
  </property>
  <property fmtid="{D5CDD505-2E9C-101B-9397-08002B2CF9AE}" pid="21" name="MSIP_Label_927fd646-07cb-4c4e-a107-4e4d6b30ba1b_SiteId">
    <vt:lpwstr>a00de4ec-48a8-43a6-be74-e31274e2060d</vt:lpwstr>
  </property>
  <property fmtid="{D5CDD505-2E9C-101B-9397-08002B2CF9AE}" pid="22" name="MSIP_Label_927fd646-07cb-4c4e-a107-4e4d6b30ba1b_ActionId">
    <vt:lpwstr>9bd94984-a760-4d91-b6a0-a3a5c006104e</vt:lpwstr>
  </property>
  <property fmtid="{D5CDD505-2E9C-101B-9397-08002B2CF9AE}" pid="23" name="MSIP_Label_927fd646-07cb-4c4e-a107-4e4d6b30ba1b_ContentBits">
    <vt:lpwstr>1</vt:lpwstr>
  </property>
  <property fmtid="{D5CDD505-2E9C-101B-9397-08002B2CF9AE}" pid="24" name="ClassificationContentMarkingHeaderLocations">
    <vt:lpwstr>Office Theme:11</vt:lpwstr>
  </property>
  <property fmtid="{D5CDD505-2E9C-101B-9397-08002B2CF9AE}" pid="25" name="ClassificationContentMarkingHeaderText">
    <vt:lpwstr>Proprietary</vt:lpwstr>
  </property>
</Properties>
</file>